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6" r:id="rId1"/>
    <p:sldMasterId id="2147483657" r:id="rId2"/>
    <p:sldMasterId id="2147483658" r:id="rId3"/>
    <p:sldMasterId id="2147483659" r:id="rId4"/>
    <p:sldMasterId id="2147483660" r:id="rId5"/>
  </p:sldMasterIdLst>
  <p:notesMasterIdLst>
    <p:notesMasterId r:id="rId6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Lst>
  <p:sldSz cx="9144000" cy="6858000" type="screen4x3"/>
  <p:notesSz cx="6858000" cy="9144000"/>
  <p:embeddedFontLst>
    <p:embeddedFont>
      <p:font typeface="Rambla" charset="0"/>
      <p:regular r:id="rId67"/>
      <p:bold r:id="rId68"/>
      <p:italic r:id="rId69"/>
      <p:boldItalic r:id="rId70"/>
    </p:embeddedFont>
    <p:embeddedFont>
      <p:font typeface="Times" pitchFamily="18" charset="0"/>
      <p:regular r:id="rId71"/>
      <p:bold r:id="rId72"/>
      <p:italic r:id="rId73"/>
      <p:boldItalic r:id="rId74"/>
    </p:embeddedFont>
    <p:embeddedFont>
      <p:font typeface="Verdana" pitchFamily="34" charset="0"/>
      <p:regular r:id="rId75"/>
      <p:bold r:id="rId76"/>
      <p:italic r:id="rId77"/>
      <p:boldItalic r:id="rId78"/>
    </p:embeddedFont>
    <p:embeddedFont>
      <p:font typeface="Comic Sans MS" pitchFamily="66" charset="0"/>
      <p:regular r:id="rId79"/>
      <p:bold r:id="rId80"/>
    </p:embeddedFont>
    <p:embeddedFont>
      <p:font typeface="Impact" pitchFamily="34" charset="0"/>
      <p:regular r:id="rId8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336" y="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font" Target="fonts/font2.fntdata"/><Relationship Id="rId76" Type="http://schemas.openxmlformats.org/officeDocument/2006/relationships/font" Target="fonts/font10.fntdata"/><Relationship Id="rId84"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notesMaster" Target="notesMasters/notesMaster1.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presProps" Target="presProp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rgbClr val="000000"/>
                </a:solidFill>
                <a:latin typeface="Times New Roman"/>
                <a:ea typeface="Times New Roman"/>
                <a:cs typeface="Times New Roman"/>
                <a:sym typeface="Times New Roman"/>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69580834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84" name="Shape 1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4" name="Shape 2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15" name="Shape 2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3" name="Shape 2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8" name="Shape 2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42" name="Shape 2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26" name="Shape 1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50" name="Shape 2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56" name="Shape 2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Shape 26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62" name="Shape 2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1" name="Shape 2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7" name="Shape 2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85" name="Shape 2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91" name="Shape 2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98" name="Shape 2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07" name="Shape 3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17" name="Shape 3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33" name="Shape 1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Shape 3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23" name="Shape 3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Shape 33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31" name="Shape 3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36" name="Shape 3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42" name="Shape 3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1" name="Shape 3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Shape 3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7" name="Shape 3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63" name="Shape 3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71" name="Shape 3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77" name="Shape 3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83" name="Shape 3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40" name="Shape 1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Shape 3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89" name="Shape 3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Shape 3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96" name="Shape 3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Shape 4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01" name="Shape 4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Shape 4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07" name="Shape 4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Shape 4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12" name="Shape 4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Shape 4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17" name="Shape 4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Shape 4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28" name="Shape 4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33" name="Shape 4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39" name="Shape 4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Shape 45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55" name="Shape 4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Shape 4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65" name="Shape 4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Shape 4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1" name="Shape 4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Shape 4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7" name="Shape 4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Shape 4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83" name="Shape 4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Shape 4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91" name="Shape 4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Shape 4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98" name="Shape 4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Shape 5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04" name="Shape 5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Shape 5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14" name="Shape 5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23" name="Shape 5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57" name="Shape 1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Shape 5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529" name="Shape 5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65" name="Shape 1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71" name="Shape 1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77" name="Shape 1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
        <p:nvSpPr>
          <p:cNvPr id="22" name="Shape 22"/>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23" name="Shape 23"/>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24" name="Shape 24"/>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5"/>
        <p:cNvGrpSpPr/>
        <p:nvPr/>
      </p:nvGrpSpPr>
      <p:grpSpPr>
        <a:xfrm>
          <a:off x="0" y="0"/>
          <a:ext cx="0" cy="0"/>
          <a:chOff x="0" y="0"/>
          <a:chExt cx="0" cy="0"/>
        </a:xfrm>
      </p:grpSpPr>
      <p:sp>
        <p:nvSpPr>
          <p:cNvPr id="26" name="Shape 26"/>
          <p:cNvSpPr txBox="1">
            <a:spLocks noGrp="1"/>
          </p:cNvSpPr>
          <p:nvPr>
            <p:ph type="body" idx="1"/>
          </p:nvPr>
        </p:nvSpPr>
        <p:spPr>
          <a:xfrm>
            <a:off x="457200" y="1481137"/>
            <a:ext cx="8229600" cy="4525961"/>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27" name="Shape 2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28" name="Shape 28"/>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29" name="Shape 29"/>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30" name="Shape 30"/>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rot="5400000">
            <a:off x="4936367" y="2182285"/>
            <a:ext cx="5592760" cy="177747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33" name="Shape 33"/>
          <p:cNvSpPr txBox="1">
            <a:spLocks noGrp="1"/>
          </p:cNvSpPr>
          <p:nvPr>
            <p:ph type="body" idx="1"/>
          </p:nvPr>
        </p:nvSpPr>
        <p:spPr>
          <a:xfrm rot="5400000">
            <a:off x="823119" y="-91279"/>
            <a:ext cx="5592759" cy="6324600"/>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34" name="Shape 34"/>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35" name="Shape 35"/>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36" name="Shape 36"/>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39" name="Shape 39"/>
          <p:cNvSpPr txBox="1">
            <a:spLocks noGrp="1"/>
          </p:cNvSpPr>
          <p:nvPr>
            <p:ph type="body" idx="1"/>
          </p:nvPr>
        </p:nvSpPr>
        <p:spPr>
          <a:xfrm rot="5400000">
            <a:off x="2378964" y="-440435"/>
            <a:ext cx="4386070" cy="8229600"/>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40" name="Shape 40"/>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41" name="Shape 41"/>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42" name="Shape 42"/>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57" name="Shape 57"/>
          <p:cNvSpPr txBox="1">
            <a:spLocks noGrp="1"/>
          </p:cNvSpPr>
          <p:nvPr>
            <p:ph type="body" idx="1"/>
          </p:nvPr>
        </p:nvSpPr>
        <p:spPr>
          <a:xfrm>
            <a:off x="685800" y="1981200"/>
            <a:ext cx="3809999" cy="4114800"/>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58" name="Shape 58"/>
          <p:cNvSpPr txBox="1">
            <a:spLocks noGrp="1"/>
          </p:cNvSpPr>
          <p:nvPr>
            <p:ph type="body" idx="2"/>
          </p:nvPr>
        </p:nvSpPr>
        <p:spPr>
          <a:xfrm>
            <a:off x="4648200" y="1981200"/>
            <a:ext cx="3809999" cy="4114800"/>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59" name="Shape 59"/>
          <p:cNvSpPr txBox="1">
            <a:spLocks noGrp="1"/>
          </p:cNvSpPr>
          <p:nvPr>
            <p:ph type="dt" idx="10"/>
          </p:nvPr>
        </p:nvSpPr>
        <p:spPr>
          <a:xfrm>
            <a:off x="685800" y="6248400"/>
            <a:ext cx="19049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60" name="Shape 60"/>
          <p:cNvSpPr txBox="1">
            <a:spLocks noGrp="1"/>
          </p:cNvSpPr>
          <p:nvPr>
            <p:ph type="ftr" idx="11"/>
          </p:nvPr>
        </p:nvSpPr>
        <p:spPr>
          <a:xfrm>
            <a:off x="3124200" y="6248400"/>
            <a:ext cx="2895600"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61" name="Shape 61"/>
          <p:cNvSpPr txBox="1">
            <a:spLocks noGrp="1"/>
          </p:cNvSpPr>
          <p:nvPr>
            <p:ph type="sldNum" idx="12"/>
          </p:nvPr>
        </p:nvSpPr>
        <p:spPr>
          <a:xfrm>
            <a:off x="6553200" y="6248400"/>
            <a:ext cx="19049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3050"/>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70" name="Shape 70"/>
          <p:cNvSpPr txBox="1">
            <a:spLocks noGrp="1"/>
          </p:cNvSpPr>
          <p:nvPr>
            <p:ph type="body" idx="1"/>
          </p:nvPr>
        </p:nvSpPr>
        <p:spPr>
          <a:xfrm>
            <a:off x="457200" y="5410200"/>
            <a:ext cx="4040187" cy="762000"/>
          </a:xfrm>
          <a:prstGeom prst="rect">
            <a:avLst/>
          </a:prstGeom>
          <a:solidFill>
            <a:schemeClr val="accent1"/>
          </a:solidFill>
          <a:ln w="9650" cap="flat" cmpd="sng">
            <a:solidFill>
              <a:schemeClr val="accent1"/>
            </a:solidFill>
            <a:prstDash val="solid"/>
            <a:miter/>
            <a:headEnd type="none" w="med" len="med"/>
            <a:tailEnd type="none" w="med" len="med"/>
          </a:ln>
        </p:spPr>
        <p:txBody>
          <a:bodyPr lIns="91425" tIns="91425" rIns="91425" bIns="91425" anchor="ctr" anchorCtr="0"/>
          <a:lstStyle>
            <a:lvl1pPr marL="0" marR="0" lvl="0" indent="0" algn="l" rtl="0">
              <a:spcBef>
                <a:spcPts val="400"/>
              </a:spcBef>
              <a:spcAft>
                <a:spcPts val="0"/>
              </a:spcAft>
              <a:buClr>
                <a:schemeClr val="accent1"/>
              </a:buClr>
              <a:buFont typeface="Noto Sans Symbols"/>
              <a:buNone/>
              <a:defRPr sz="2400" b="0" i="0" u="none" strike="noStrike" cap="none">
                <a:solidFill>
                  <a:schemeClr val="lt1"/>
                </a:solidFill>
                <a:latin typeface="Rambla"/>
                <a:ea typeface="Rambla"/>
                <a:cs typeface="Rambla"/>
                <a:sym typeface="Rambla"/>
              </a:defRPr>
            </a:lvl1pPr>
            <a:lvl2pPr marL="620713" marR="0" lvl="1" indent="-239712" algn="l" rtl="0">
              <a:spcBef>
                <a:spcPts val="325"/>
              </a:spcBef>
              <a:spcAft>
                <a:spcPts val="0"/>
              </a:spcAft>
              <a:buClr>
                <a:schemeClr val="accent1"/>
              </a:buClr>
              <a:buFont typeface="Verdana"/>
              <a:buNone/>
              <a:defRPr sz="2000" b="1" i="0" u="none" strike="noStrike" cap="none">
                <a:solidFill>
                  <a:schemeClr val="dk1"/>
                </a:solidFill>
                <a:latin typeface="Rambla"/>
                <a:ea typeface="Rambla"/>
                <a:cs typeface="Rambla"/>
                <a:sym typeface="Rambla"/>
              </a:defRPr>
            </a:lvl2pPr>
            <a:lvl3pPr marL="858838" marR="0" lvl="2" indent="-236537" algn="l" rtl="0">
              <a:spcBef>
                <a:spcPts val="350"/>
              </a:spcBef>
              <a:spcAft>
                <a:spcPts val="0"/>
              </a:spcAft>
              <a:buClr>
                <a:schemeClr val="accent2"/>
              </a:buClr>
              <a:buFont typeface="Noto Sans Symbols"/>
              <a:buNone/>
              <a:defRPr sz="1800" b="1" i="0" u="none" strike="noStrike" cap="none">
                <a:solidFill>
                  <a:schemeClr val="dk1"/>
                </a:solidFill>
                <a:latin typeface="Rambla"/>
                <a:ea typeface="Rambla"/>
                <a:cs typeface="Rambla"/>
                <a:sym typeface="Rambla"/>
              </a:defRPr>
            </a:lvl3pPr>
            <a:lvl4pPr marL="1143000" marR="0" lvl="3" indent="-228600" algn="l" rtl="0">
              <a:spcBef>
                <a:spcPts val="350"/>
              </a:spcBef>
              <a:spcAft>
                <a:spcPts val="0"/>
              </a:spcAft>
              <a:buClr>
                <a:schemeClr val="accent2"/>
              </a:buClr>
              <a:buFont typeface="Noto Sans Symbols"/>
              <a:buNone/>
              <a:defRPr sz="1600" b="1" i="0" u="none" strike="noStrike" cap="none">
                <a:solidFill>
                  <a:schemeClr val="dk1"/>
                </a:solidFill>
                <a:latin typeface="Rambla"/>
                <a:ea typeface="Rambla"/>
                <a:cs typeface="Rambla"/>
                <a:sym typeface="Rambla"/>
              </a:defRPr>
            </a:lvl4pPr>
            <a:lvl5pPr marL="1371600" marR="0" lvl="4" indent="-228600" algn="l" rtl="0">
              <a:spcBef>
                <a:spcPts val="350"/>
              </a:spcBef>
              <a:spcAft>
                <a:spcPts val="0"/>
              </a:spcAft>
              <a:buClr>
                <a:schemeClr val="accent2"/>
              </a:buClr>
              <a:buFont typeface="Noto Sans Symbols"/>
              <a:buNone/>
              <a:defRPr sz="1600" b="1"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71" name="Shape 71"/>
          <p:cNvSpPr txBox="1">
            <a:spLocks noGrp="1"/>
          </p:cNvSpPr>
          <p:nvPr>
            <p:ph type="body" idx="2"/>
          </p:nvPr>
        </p:nvSpPr>
        <p:spPr>
          <a:xfrm>
            <a:off x="4645026" y="5410200"/>
            <a:ext cx="4041774" cy="762000"/>
          </a:xfrm>
          <a:prstGeom prst="rect">
            <a:avLst/>
          </a:prstGeom>
          <a:solidFill>
            <a:schemeClr val="accent1"/>
          </a:solidFill>
          <a:ln w="9650" cap="flat" cmpd="sng">
            <a:solidFill>
              <a:schemeClr val="accent1"/>
            </a:solidFill>
            <a:prstDash val="solid"/>
            <a:miter/>
            <a:headEnd type="none" w="med" len="med"/>
            <a:tailEnd type="none" w="med" len="med"/>
          </a:ln>
        </p:spPr>
        <p:txBody>
          <a:bodyPr lIns="91425" tIns="91425" rIns="91425" bIns="91425" anchor="ctr" anchorCtr="0"/>
          <a:lstStyle>
            <a:lvl1pPr marL="0" marR="0" lvl="0" indent="0" algn="l" rtl="0">
              <a:spcBef>
                <a:spcPts val="400"/>
              </a:spcBef>
              <a:spcAft>
                <a:spcPts val="0"/>
              </a:spcAft>
              <a:buClr>
                <a:schemeClr val="accent1"/>
              </a:buClr>
              <a:buFont typeface="Noto Sans Symbols"/>
              <a:buNone/>
              <a:defRPr sz="2400" b="0" i="0" u="none" strike="noStrike" cap="none">
                <a:solidFill>
                  <a:schemeClr val="lt1"/>
                </a:solidFill>
                <a:latin typeface="Rambla"/>
                <a:ea typeface="Rambla"/>
                <a:cs typeface="Rambla"/>
                <a:sym typeface="Rambla"/>
              </a:defRPr>
            </a:lvl1pPr>
            <a:lvl2pPr marL="620713" marR="0" lvl="1" indent="-239712" algn="l" rtl="0">
              <a:spcBef>
                <a:spcPts val="325"/>
              </a:spcBef>
              <a:spcAft>
                <a:spcPts val="0"/>
              </a:spcAft>
              <a:buClr>
                <a:schemeClr val="accent1"/>
              </a:buClr>
              <a:buFont typeface="Verdana"/>
              <a:buNone/>
              <a:defRPr sz="2000" b="1" i="0" u="none" strike="noStrike" cap="none">
                <a:solidFill>
                  <a:schemeClr val="dk1"/>
                </a:solidFill>
                <a:latin typeface="Rambla"/>
                <a:ea typeface="Rambla"/>
                <a:cs typeface="Rambla"/>
                <a:sym typeface="Rambla"/>
              </a:defRPr>
            </a:lvl2pPr>
            <a:lvl3pPr marL="858838" marR="0" lvl="2" indent="-236537" algn="l" rtl="0">
              <a:spcBef>
                <a:spcPts val="350"/>
              </a:spcBef>
              <a:spcAft>
                <a:spcPts val="0"/>
              </a:spcAft>
              <a:buClr>
                <a:schemeClr val="accent2"/>
              </a:buClr>
              <a:buFont typeface="Noto Sans Symbols"/>
              <a:buNone/>
              <a:defRPr sz="1800" b="1" i="0" u="none" strike="noStrike" cap="none">
                <a:solidFill>
                  <a:schemeClr val="dk1"/>
                </a:solidFill>
                <a:latin typeface="Rambla"/>
                <a:ea typeface="Rambla"/>
                <a:cs typeface="Rambla"/>
                <a:sym typeface="Rambla"/>
              </a:defRPr>
            </a:lvl3pPr>
            <a:lvl4pPr marL="1143000" marR="0" lvl="3" indent="-228600" algn="l" rtl="0">
              <a:spcBef>
                <a:spcPts val="350"/>
              </a:spcBef>
              <a:spcAft>
                <a:spcPts val="0"/>
              </a:spcAft>
              <a:buClr>
                <a:schemeClr val="accent2"/>
              </a:buClr>
              <a:buFont typeface="Noto Sans Symbols"/>
              <a:buNone/>
              <a:defRPr sz="1600" b="1" i="0" u="none" strike="noStrike" cap="none">
                <a:solidFill>
                  <a:schemeClr val="dk1"/>
                </a:solidFill>
                <a:latin typeface="Rambla"/>
                <a:ea typeface="Rambla"/>
                <a:cs typeface="Rambla"/>
                <a:sym typeface="Rambla"/>
              </a:defRPr>
            </a:lvl4pPr>
            <a:lvl5pPr marL="1371600" marR="0" lvl="4" indent="-228600" algn="l" rtl="0">
              <a:spcBef>
                <a:spcPts val="350"/>
              </a:spcBef>
              <a:spcAft>
                <a:spcPts val="0"/>
              </a:spcAft>
              <a:buClr>
                <a:schemeClr val="accent2"/>
              </a:buClr>
              <a:buFont typeface="Noto Sans Symbols"/>
              <a:buNone/>
              <a:defRPr sz="1600" b="1"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72" name="Shape 72"/>
          <p:cNvSpPr txBox="1">
            <a:spLocks noGrp="1"/>
          </p:cNvSpPr>
          <p:nvPr>
            <p:ph type="body" idx="3"/>
          </p:nvPr>
        </p:nvSpPr>
        <p:spPr>
          <a:xfrm>
            <a:off x="457200" y="1444294"/>
            <a:ext cx="4040187" cy="3941762"/>
          </a:xfrm>
          <a:prstGeom prst="rect">
            <a:avLst/>
          </a:prstGeom>
          <a:noFill/>
          <a:ln>
            <a:noFill/>
          </a:ln>
        </p:spPr>
        <p:txBody>
          <a:bodyPr lIns="91425" tIns="91425" rIns="91425" bIns="91425" anchor="t" anchorCtr="0"/>
          <a:lstStyle>
            <a:lvl1pPr marL="365125" marR="0" lvl="0" indent="-159893" algn="l" rtl="0">
              <a:spcBef>
                <a:spcPts val="400"/>
              </a:spcBef>
              <a:spcAft>
                <a:spcPts val="0"/>
              </a:spcAft>
              <a:buClr>
                <a:schemeClr val="accent1"/>
              </a:buClr>
              <a:buSzPct val="68000"/>
              <a:buFont typeface="Noto Sans Symbols"/>
              <a:buChar char="▶"/>
              <a:defRPr sz="2400" b="0" i="0" u="none" strike="noStrike" cap="none">
                <a:solidFill>
                  <a:schemeClr val="dk1"/>
                </a:solidFill>
                <a:latin typeface="Rambla"/>
                <a:ea typeface="Rambla"/>
                <a:cs typeface="Rambla"/>
                <a:sym typeface="Rambla"/>
              </a:defRPr>
            </a:lvl1pPr>
            <a:lvl2pPr marL="620713" marR="0" lvl="1" indent="-112712" algn="l" rtl="0">
              <a:spcBef>
                <a:spcPts val="325"/>
              </a:spcBef>
              <a:spcAft>
                <a:spcPts val="0"/>
              </a:spcAft>
              <a:buClr>
                <a:schemeClr val="accent1"/>
              </a:buClr>
              <a:buSzPct val="100000"/>
              <a:buFont typeface="Verdana"/>
              <a:buChar char="◦"/>
              <a:defRPr sz="2000" b="0" i="0" u="none" strike="noStrike" cap="none">
                <a:solidFill>
                  <a:schemeClr val="dk1"/>
                </a:solidFill>
                <a:latin typeface="Rambla"/>
                <a:ea typeface="Rambla"/>
                <a:cs typeface="Rambla"/>
                <a:sym typeface="Rambla"/>
              </a:defRPr>
            </a:lvl2pPr>
            <a:lvl3pPr marL="858838" marR="0" lvl="2" indent="-122237"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3pPr>
            <a:lvl4pPr marL="1143000" marR="0" lvl="3" indent="-127000" algn="l" rtl="0">
              <a:spcBef>
                <a:spcPts val="350"/>
              </a:spcBef>
              <a:spcAft>
                <a:spcPts val="0"/>
              </a:spcAft>
              <a:buClr>
                <a:schemeClr val="accent2"/>
              </a:buClr>
              <a:buSzPct val="100000"/>
              <a:buFont typeface="Noto Sans Symbols"/>
              <a:buChar char="⚫"/>
              <a:defRPr sz="1600" b="0" i="0" u="none" strike="noStrike" cap="none">
                <a:solidFill>
                  <a:schemeClr val="dk1"/>
                </a:solidFill>
                <a:latin typeface="Rambla"/>
                <a:ea typeface="Rambla"/>
                <a:cs typeface="Rambla"/>
                <a:sym typeface="Rambla"/>
              </a:defRPr>
            </a:lvl4pPr>
            <a:lvl5pPr marL="1371600" marR="0" lvl="4" indent="-127000" algn="l" rtl="0">
              <a:spcBef>
                <a:spcPts val="350"/>
              </a:spcBef>
              <a:spcAft>
                <a:spcPts val="0"/>
              </a:spcAft>
              <a:buClr>
                <a:schemeClr val="accent2"/>
              </a:buClr>
              <a:buSzPct val="100000"/>
              <a:buFont typeface="Noto Sans Symbols"/>
              <a:buChar char="⚫"/>
              <a:defRPr sz="16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73" name="Shape 73"/>
          <p:cNvSpPr txBox="1">
            <a:spLocks noGrp="1"/>
          </p:cNvSpPr>
          <p:nvPr>
            <p:ph type="body" idx="4"/>
          </p:nvPr>
        </p:nvSpPr>
        <p:spPr>
          <a:xfrm>
            <a:off x="4645025" y="1444294"/>
            <a:ext cx="4041774" cy="3941762"/>
          </a:xfrm>
          <a:prstGeom prst="rect">
            <a:avLst/>
          </a:prstGeom>
          <a:noFill/>
          <a:ln>
            <a:noFill/>
          </a:ln>
        </p:spPr>
        <p:txBody>
          <a:bodyPr lIns="91425" tIns="91425" rIns="91425" bIns="91425" anchor="t" anchorCtr="0"/>
          <a:lstStyle>
            <a:lvl1pPr marL="365125" marR="0" lvl="0" indent="-159893" algn="l" rtl="0">
              <a:spcBef>
                <a:spcPts val="0"/>
              </a:spcBef>
              <a:spcAft>
                <a:spcPts val="0"/>
              </a:spcAft>
              <a:buClr>
                <a:schemeClr val="accent1"/>
              </a:buClr>
              <a:buSzPct val="68000"/>
              <a:buFont typeface="Noto Sans Symbols"/>
              <a:buChar char="▶"/>
              <a:defRPr sz="2400" b="0" i="0" u="none" strike="noStrike" cap="none">
                <a:solidFill>
                  <a:schemeClr val="dk1"/>
                </a:solidFill>
                <a:latin typeface="Rambla"/>
                <a:ea typeface="Rambla"/>
                <a:cs typeface="Rambla"/>
                <a:sym typeface="Rambla"/>
              </a:defRPr>
            </a:lvl1pPr>
            <a:lvl2pPr marL="620713" marR="0" lvl="1" indent="-112712" algn="l" rtl="0">
              <a:spcBef>
                <a:spcPts val="325"/>
              </a:spcBef>
              <a:spcAft>
                <a:spcPts val="0"/>
              </a:spcAft>
              <a:buClr>
                <a:schemeClr val="accent1"/>
              </a:buClr>
              <a:buSzPct val="100000"/>
              <a:buFont typeface="Verdana"/>
              <a:buChar char="◦"/>
              <a:defRPr sz="2000" b="0" i="0" u="none" strike="noStrike" cap="none">
                <a:solidFill>
                  <a:schemeClr val="dk1"/>
                </a:solidFill>
                <a:latin typeface="Rambla"/>
                <a:ea typeface="Rambla"/>
                <a:cs typeface="Rambla"/>
                <a:sym typeface="Rambla"/>
              </a:defRPr>
            </a:lvl2pPr>
            <a:lvl3pPr marL="858838" marR="0" lvl="2" indent="-122237"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3pPr>
            <a:lvl4pPr marL="1143000" marR="0" lvl="3" indent="-127000" algn="l" rtl="0">
              <a:spcBef>
                <a:spcPts val="350"/>
              </a:spcBef>
              <a:spcAft>
                <a:spcPts val="0"/>
              </a:spcAft>
              <a:buClr>
                <a:schemeClr val="accent2"/>
              </a:buClr>
              <a:buSzPct val="100000"/>
              <a:buFont typeface="Noto Sans Symbols"/>
              <a:buChar char="⚫"/>
              <a:defRPr sz="1600" b="0" i="0" u="none" strike="noStrike" cap="none">
                <a:solidFill>
                  <a:schemeClr val="dk1"/>
                </a:solidFill>
                <a:latin typeface="Rambla"/>
                <a:ea typeface="Rambla"/>
                <a:cs typeface="Rambla"/>
                <a:sym typeface="Rambla"/>
              </a:defRPr>
            </a:lvl4pPr>
            <a:lvl5pPr marL="1371600" marR="0" lvl="4" indent="-127000" algn="l" rtl="0">
              <a:spcBef>
                <a:spcPts val="350"/>
              </a:spcBef>
              <a:spcAft>
                <a:spcPts val="0"/>
              </a:spcAft>
              <a:buClr>
                <a:schemeClr val="accent2"/>
              </a:buClr>
              <a:buSzPct val="100000"/>
              <a:buFont typeface="Noto Sans Symbols"/>
              <a:buChar char="⚫"/>
              <a:defRPr sz="16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74" name="Shape 74"/>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75" name="Shape 75"/>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76" name="Shape 76"/>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685800" y="609600"/>
            <a:ext cx="77724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91" name="Shape 91"/>
          <p:cNvSpPr txBox="1">
            <a:spLocks noGrp="1"/>
          </p:cNvSpPr>
          <p:nvPr>
            <p:ph type="body" idx="1"/>
          </p:nvPr>
        </p:nvSpPr>
        <p:spPr>
          <a:xfrm>
            <a:off x="685800" y="1981200"/>
            <a:ext cx="3809999" cy="4114800"/>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92" name="Shape 92"/>
          <p:cNvSpPr txBox="1">
            <a:spLocks noGrp="1"/>
          </p:cNvSpPr>
          <p:nvPr>
            <p:ph type="body" idx="2"/>
          </p:nvPr>
        </p:nvSpPr>
        <p:spPr>
          <a:xfrm>
            <a:off x="4648200" y="1981200"/>
            <a:ext cx="3809999" cy="1981199"/>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93" name="Shape 93"/>
          <p:cNvSpPr txBox="1">
            <a:spLocks noGrp="1"/>
          </p:cNvSpPr>
          <p:nvPr>
            <p:ph type="body" idx="3"/>
          </p:nvPr>
        </p:nvSpPr>
        <p:spPr>
          <a:xfrm>
            <a:off x="4648200" y="4114800"/>
            <a:ext cx="3809999" cy="1981199"/>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94" name="Shape 94"/>
          <p:cNvSpPr txBox="1">
            <a:spLocks noGrp="1"/>
          </p:cNvSpPr>
          <p:nvPr>
            <p:ph type="dt" idx="10"/>
          </p:nvPr>
        </p:nvSpPr>
        <p:spPr>
          <a:xfrm>
            <a:off x="685800" y="6248400"/>
            <a:ext cx="19049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95" name="Shape 95"/>
          <p:cNvSpPr txBox="1">
            <a:spLocks noGrp="1"/>
          </p:cNvSpPr>
          <p:nvPr>
            <p:ph type="ftr" idx="11"/>
          </p:nvPr>
        </p:nvSpPr>
        <p:spPr>
          <a:xfrm>
            <a:off x="3124200" y="6248400"/>
            <a:ext cx="2895600"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96" name="Shape 96"/>
          <p:cNvSpPr txBox="1">
            <a:spLocks noGrp="1"/>
          </p:cNvSpPr>
          <p:nvPr>
            <p:ph type="sldNum" idx="12"/>
          </p:nvPr>
        </p:nvSpPr>
        <p:spPr>
          <a:xfrm>
            <a:off x="6553200" y="6248400"/>
            <a:ext cx="19049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1"/>
        <p:cNvGrpSpPr/>
        <p:nvPr/>
      </p:nvGrpSpPr>
      <p:grpSpPr>
        <a:xfrm>
          <a:off x="0" y="0"/>
          <a:ext cx="0" cy="0"/>
          <a:chOff x="0" y="0"/>
          <a:chExt cx="0" cy="0"/>
        </a:xfrm>
      </p:grpSpPr>
      <p:sp>
        <p:nvSpPr>
          <p:cNvPr id="112" name="Shape 112"/>
          <p:cNvSpPr txBox="1">
            <a:spLocks noGrp="1"/>
          </p:cNvSpPr>
          <p:nvPr>
            <p:ph type="ctrTitle"/>
          </p:nvPr>
        </p:nvSpPr>
        <p:spPr>
          <a:xfrm>
            <a:off x="685800" y="1752600"/>
            <a:ext cx="7772400" cy="1829760"/>
          </a:xfrm>
          <a:prstGeom prst="rect">
            <a:avLst/>
          </a:prstGeom>
          <a:noFill/>
          <a:ln>
            <a:noFill/>
          </a:ln>
        </p:spPr>
        <p:txBody>
          <a:bodyPr lIns="91425" tIns="91425" rIns="91425" bIns="91425" anchor="b" anchorCtr="0"/>
          <a:lstStyle>
            <a:lvl1pPr marL="0" marR="0" lvl="0" indent="0" algn="r" rtl="0">
              <a:spcBef>
                <a:spcPts val="0"/>
              </a:spcBef>
              <a:spcAft>
                <a:spcPts val="0"/>
              </a:spcAft>
              <a:buNone/>
              <a:defRPr sz="48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113" name="Shape 113"/>
          <p:cNvSpPr txBox="1">
            <a:spLocks noGrp="1"/>
          </p:cNvSpPr>
          <p:nvPr>
            <p:ph type="subTitle" idx="1"/>
          </p:nvPr>
        </p:nvSpPr>
        <p:spPr>
          <a:xfrm>
            <a:off x="685800" y="3611607"/>
            <a:ext cx="7772400" cy="1199703"/>
          </a:xfrm>
          <a:prstGeom prst="rect">
            <a:avLst/>
          </a:prstGeom>
          <a:noFill/>
          <a:ln>
            <a:noFill/>
          </a:ln>
        </p:spPr>
        <p:txBody>
          <a:bodyPr lIns="91425" tIns="91425" rIns="91425" bIns="91425" anchor="t" anchorCtr="0"/>
          <a:lstStyle>
            <a:lvl1pPr marL="0" marR="64008" lvl="0" indent="0" algn="r" rtl="0">
              <a:spcBef>
                <a:spcPts val="400"/>
              </a:spcBef>
              <a:spcAft>
                <a:spcPts val="0"/>
              </a:spcAft>
              <a:buClr>
                <a:schemeClr val="accent1"/>
              </a:buClr>
              <a:buFont typeface="Noto Sans Symbols"/>
              <a:buNone/>
              <a:defRPr sz="2700" b="0" i="0" u="none" strike="noStrike" cap="none">
                <a:solidFill>
                  <a:schemeClr val="dk2"/>
                </a:solidFill>
                <a:latin typeface="Rambla"/>
                <a:ea typeface="Rambla"/>
                <a:cs typeface="Rambla"/>
                <a:sym typeface="Rambla"/>
              </a:defRPr>
            </a:lvl1pPr>
            <a:lvl2pPr marL="457200" marR="0" lvl="1" indent="0" algn="ctr" rtl="0">
              <a:spcBef>
                <a:spcPts val="325"/>
              </a:spcBef>
              <a:spcAft>
                <a:spcPts val="0"/>
              </a:spcAft>
              <a:buClr>
                <a:schemeClr val="accent1"/>
              </a:buClr>
              <a:buFont typeface="Verdana"/>
              <a:buNone/>
              <a:defRPr sz="2300" b="0" i="0" u="none" strike="noStrike" cap="none">
                <a:solidFill>
                  <a:schemeClr val="dk1"/>
                </a:solidFill>
                <a:latin typeface="Rambla"/>
                <a:ea typeface="Rambla"/>
                <a:cs typeface="Rambla"/>
                <a:sym typeface="Rambla"/>
              </a:defRPr>
            </a:lvl2pPr>
            <a:lvl3pPr marL="914400" marR="0" lvl="2" indent="0" algn="ctr" rtl="0">
              <a:spcBef>
                <a:spcPts val="350"/>
              </a:spcBef>
              <a:spcAft>
                <a:spcPts val="0"/>
              </a:spcAft>
              <a:buClr>
                <a:schemeClr val="accent2"/>
              </a:buClr>
              <a:buFont typeface="Noto Sans Symbols"/>
              <a:buNone/>
              <a:defRPr sz="2100" b="0" i="0" u="none" strike="noStrike" cap="none">
                <a:solidFill>
                  <a:schemeClr val="dk1"/>
                </a:solidFill>
                <a:latin typeface="Rambla"/>
                <a:ea typeface="Rambla"/>
                <a:cs typeface="Rambla"/>
                <a:sym typeface="Rambla"/>
              </a:defRPr>
            </a:lvl3pPr>
            <a:lvl4pPr marL="1371600" marR="0" lvl="3" indent="0" algn="ctr" rtl="0">
              <a:spcBef>
                <a:spcPts val="350"/>
              </a:spcBef>
              <a:spcAft>
                <a:spcPts val="0"/>
              </a:spcAft>
              <a:buClr>
                <a:schemeClr val="accent2"/>
              </a:buClr>
              <a:buFont typeface="Noto Sans Symbols"/>
              <a:buNone/>
              <a:defRPr sz="1900" b="0" i="0" u="none" strike="noStrike" cap="none">
                <a:solidFill>
                  <a:schemeClr val="dk1"/>
                </a:solidFill>
                <a:latin typeface="Rambla"/>
                <a:ea typeface="Rambla"/>
                <a:cs typeface="Rambla"/>
                <a:sym typeface="Rambla"/>
              </a:defRPr>
            </a:lvl4pPr>
            <a:lvl5pPr marL="1828800" marR="0" lvl="4" indent="0" algn="ctr" rtl="0">
              <a:spcBef>
                <a:spcPts val="350"/>
              </a:spcBef>
              <a:spcAft>
                <a:spcPts val="0"/>
              </a:spcAft>
              <a:buClr>
                <a:schemeClr val="accent2"/>
              </a:buClr>
              <a:buFont typeface="Noto Sans Symbols"/>
              <a:buNone/>
              <a:defRPr sz="1800" b="0" i="0" u="none" strike="noStrike" cap="none">
                <a:solidFill>
                  <a:schemeClr val="dk1"/>
                </a:solidFill>
                <a:latin typeface="Rambla"/>
                <a:ea typeface="Rambla"/>
                <a:cs typeface="Rambla"/>
                <a:sym typeface="Rambla"/>
              </a:defRPr>
            </a:lvl5pPr>
            <a:lvl6pPr marL="2286000" marR="0" lvl="5" indent="0" algn="ctr" rtl="0">
              <a:spcBef>
                <a:spcPts val="350"/>
              </a:spcBef>
              <a:buClr>
                <a:schemeClr val="accent3"/>
              </a:buClr>
              <a:buFont typeface="Noto Sans Symbols"/>
              <a:buNone/>
              <a:defRPr sz="1800" b="0" i="0" u="none" strike="noStrike" cap="none">
                <a:solidFill>
                  <a:schemeClr val="dk1"/>
                </a:solidFill>
                <a:latin typeface="Rambla"/>
                <a:ea typeface="Rambla"/>
                <a:cs typeface="Rambla"/>
                <a:sym typeface="Rambla"/>
              </a:defRPr>
            </a:lvl6pPr>
            <a:lvl7pPr marL="2743200" marR="0" lvl="6" indent="0" algn="ctr" rtl="0">
              <a:spcBef>
                <a:spcPts val="350"/>
              </a:spcBef>
              <a:buClr>
                <a:schemeClr val="accent3"/>
              </a:buClr>
              <a:buFont typeface="Noto Sans Symbols"/>
              <a:buNone/>
              <a:defRPr sz="1600" b="0" i="0" u="none" strike="noStrike" cap="none">
                <a:solidFill>
                  <a:schemeClr val="dk1"/>
                </a:solidFill>
                <a:latin typeface="Rambla"/>
                <a:ea typeface="Rambla"/>
                <a:cs typeface="Rambla"/>
                <a:sym typeface="Rambla"/>
              </a:defRPr>
            </a:lvl7pPr>
            <a:lvl8pPr marL="3200400" marR="0" lvl="7" indent="0" algn="ctr" rtl="0">
              <a:spcBef>
                <a:spcPts val="350"/>
              </a:spcBef>
              <a:buClr>
                <a:schemeClr val="accent3"/>
              </a:buClr>
              <a:buFont typeface="Noto Sans Symbols"/>
              <a:buNone/>
              <a:defRPr sz="1600" b="0" i="0" u="none" strike="noStrike" cap="none">
                <a:solidFill>
                  <a:schemeClr val="dk1"/>
                </a:solidFill>
                <a:latin typeface="Rambla"/>
                <a:ea typeface="Rambla"/>
                <a:cs typeface="Rambla"/>
                <a:sym typeface="Rambla"/>
              </a:defRPr>
            </a:lvl8pPr>
            <a:lvl9pPr marL="3657600" marR="0" lvl="8" indent="0" algn="ctr" rtl="0">
              <a:spcBef>
                <a:spcPts val="350"/>
              </a:spcBef>
              <a:buClr>
                <a:schemeClr val="accent3"/>
              </a:buClr>
              <a:buFont typeface="Noto Sans Symbols"/>
              <a:buNone/>
              <a:defRPr sz="1600" b="0" i="0" u="none" strike="noStrike" cap="none">
                <a:solidFill>
                  <a:schemeClr val="dk1"/>
                </a:solidFill>
                <a:latin typeface="Rambla"/>
                <a:ea typeface="Rambla"/>
                <a:cs typeface="Rambla"/>
                <a:sym typeface="Rambla"/>
              </a:defRPr>
            </a:lvl9pPr>
          </a:lstStyle>
          <a:p>
            <a:endParaRPr/>
          </a:p>
        </p:txBody>
      </p:sp>
      <p:sp>
        <p:nvSpPr>
          <p:cNvPr id="114" name="Shape 114"/>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115" name="Shape 115"/>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116" name="Shape 116"/>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FFFFFF"/>
              </a:buClr>
              <a:buSzPct val="25000"/>
              <a:buFont typeface="Times New Roman"/>
              <a:buNone/>
            </a:pPr>
            <a:fld id="{00000000-1234-1234-1234-123412341234}" type="slidenum">
              <a:rPr lang="en-US" sz="1000" b="0" i="0" u="none">
                <a:solidFill>
                  <a:srgbClr val="FFFFFF"/>
                </a:solidFill>
                <a:latin typeface="Times New Roman"/>
                <a:ea typeface="Times New Roman"/>
                <a:cs typeface="Times New Roman"/>
                <a:sym typeface="Times New Roman"/>
              </a:rPr>
              <a:t>‹#›</a:t>
            </a:fld>
            <a:endParaRPr lang="en-US" sz="1000" b="0" i="0" u="none">
              <a:solidFill>
                <a:srgbClr val="FFFFFF"/>
              </a:solidFill>
              <a:latin typeface="Times New Roman"/>
              <a:ea typeface="Times New Roman"/>
              <a:cs typeface="Times New Roman"/>
              <a:sym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5.xml"/><Relationship Id="rId1" Type="http://schemas.openxmlformats.org/officeDocument/2006/relationships/slideLayout" Target="../slideLayouts/slideLayout8.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500062" y="5945187"/>
            <a:ext cx="4940299" cy="920749"/>
          </a:xfrm>
          <a:custGeom>
            <a:avLst/>
            <a:gdLst/>
            <a:ahLst/>
            <a:cxnLst/>
            <a:rect l="0" t="0" r="0" b="0"/>
            <a:pathLst>
              <a:path w="120000" h="120000" extrusionOk="0">
                <a:moveTo>
                  <a:pt x="0" y="712"/>
                </a:moveTo>
                <a:lnTo>
                  <a:pt x="119999" y="120000"/>
                </a:lnTo>
                <a:lnTo>
                  <a:pt x="89106" y="120000"/>
                </a:lnTo>
                <a:lnTo>
                  <a:pt x="16" y="0"/>
                </a:lnTo>
              </a:path>
            </a:pathLst>
          </a:custGeom>
          <a:solidFill>
            <a:srgbClr val="9FCBDC">
              <a:alpha val="39607"/>
            </a:srgbClr>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11" name="Shape 11"/>
          <p:cNvSpPr/>
          <p:nvPr/>
        </p:nvSpPr>
        <p:spPr>
          <a:xfrm>
            <a:off x="485775" y="5938837"/>
            <a:ext cx="3690937" cy="933450"/>
          </a:xfrm>
          <a:custGeom>
            <a:avLst/>
            <a:gdLst/>
            <a:ahLst/>
            <a:cxnLst/>
            <a:rect l="0" t="0" r="0" b="0"/>
            <a:pathLst>
              <a:path w="120000" h="120000" extrusionOk="0">
                <a:moveTo>
                  <a:pt x="0" y="0"/>
                </a:moveTo>
                <a:lnTo>
                  <a:pt x="119999" y="119387"/>
                </a:lnTo>
                <a:lnTo>
                  <a:pt x="94759" y="120000"/>
                </a:lnTo>
                <a:lnTo>
                  <a:pt x="257" y="816"/>
                </a:lnTo>
              </a:path>
            </a:pathLst>
          </a:custGeom>
          <a:solidFill>
            <a:srgbClr val="000000"/>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nvGrpSpPr>
          <p:cNvPr id="12" name="Shape 12"/>
          <p:cNvGrpSpPr/>
          <p:nvPr/>
        </p:nvGrpSpPr>
        <p:grpSpPr>
          <a:xfrm>
            <a:off x="-6350" y="5791200"/>
            <a:ext cx="3402011" cy="1079499"/>
            <a:chOff x="-6350" y="5791200"/>
            <a:chExt cx="3402011" cy="1079499"/>
          </a:xfrm>
        </p:grpSpPr>
        <p:pic>
          <p:nvPicPr>
            <p:cNvPr id="13" name="Shape 13"/>
            <p:cNvPicPr preferRelativeResize="0"/>
            <p:nvPr/>
          </p:nvPicPr>
          <p:blipFill rotWithShape="1">
            <a:blip r:embed="rId6">
              <a:alphaModFix/>
            </a:blip>
            <a:srcRect/>
            <a:stretch/>
          </p:blipFill>
          <p:spPr>
            <a:xfrm>
              <a:off x="-6350" y="5791200"/>
              <a:ext cx="3402011" cy="1079499"/>
            </a:xfrm>
            <a:prstGeom prst="rect">
              <a:avLst/>
            </a:prstGeom>
            <a:noFill/>
            <a:ln>
              <a:noFill/>
            </a:ln>
          </p:spPr>
        </p:pic>
        <p:sp>
          <p:nvSpPr>
            <p:cNvPr id="14" name="Shape 14"/>
            <p:cNvSpPr txBox="1"/>
            <p:nvPr/>
          </p:nvSpPr>
          <p:spPr>
            <a:xfrm>
              <a:off x="277812" y="6421437"/>
              <a:ext cx="1700212" cy="36036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pic>
        <p:nvPicPr>
          <p:cNvPr id="15" name="Shape 15"/>
          <p:cNvPicPr preferRelativeResize="0"/>
          <p:nvPr/>
        </p:nvPicPr>
        <p:blipFill rotWithShape="1">
          <a:blip r:embed="rId7">
            <a:alphaModFix/>
          </a:blip>
          <a:srcRect/>
          <a:stretch/>
        </p:blipFill>
        <p:spPr>
          <a:xfrm>
            <a:off x="-19050" y="5778500"/>
            <a:ext cx="3414712" cy="1098550"/>
          </a:xfrm>
          <a:prstGeom prst="rect">
            <a:avLst/>
          </a:prstGeom>
          <a:noFill/>
          <a:ln>
            <a:noFill/>
          </a:ln>
        </p:spPr>
      </p:pic>
      <p:sp>
        <p:nvSpPr>
          <p:cNvPr id="16" name="Shape 1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17" name="Shape 17"/>
          <p:cNvSpPr txBox="1">
            <a:spLocks noGrp="1"/>
          </p:cNvSpPr>
          <p:nvPr>
            <p:ph type="body" idx="1"/>
          </p:nvPr>
        </p:nvSpPr>
        <p:spPr>
          <a:xfrm>
            <a:off x="457200" y="1481137"/>
            <a:ext cx="8229600" cy="4525961"/>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18" name="Shape 18"/>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19" name="Shape 19"/>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20" name="Shape 20"/>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3"/>
        <p:cNvGrpSpPr/>
        <p:nvPr/>
      </p:nvGrpSpPr>
      <p:grpSpPr>
        <a:xfrm>
          <a:off x="0" y="0"/>
          <a:ext cx="0" cy="0"/>
          <a:chOff x="0" y="0"/>
          <a:chExt cx="0" cy="0"/>
        </a:xfrm>
      </p:grpSpPr>
      <p:sp>
        <p:nvSpPr>
          <p:cNvPr id="44" name="Shape 44"/>
          <p:cNvSpPr/>
          <p:nvPr/>
        </p:nvSpPr>
        <p:spPr>
          <a:xfrm>
            <a:off x="500062" y="5945187"/>
            <a:ext cx="4940299" cy="920749"/>
          </a:xfrm>
          <a:custGeom>
            <a:avLst/>
            <a:gdLst/>
            <a:ahLst/>
            <a:cxnLst/>
            <a:rect l="0" t="0" r="0" b="0"/>
            <a:pathLst>
              <a:path w="120000" h="120000" extrusionOk="0">
                <a:moveTo>
                  <a:pt x="0" y="712"/>
                </a:moveTo>
                <a:lnTo>
                  <a:pt x="119999" y="120000"/>
                </a:lnTo>
                <a:lnTo>
                  <a:pt x="89106" y="120000"/>
                </a:lnTo>
                <a:lnTo>
                  <a:pt x="16" y="0"/>
                </a:lnTo>
              </a:path>
            </a:pathLst>
          </a:custGeom>
          <a:solidFill>
            <a:srgbClr val="9FCBDC">
              <a:alpha val="39607"/>
            </a:srgbClr>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45" name="Shape 45"/>
          <p:cNvSpPr/>
          <p:nvPr/>
        </p:nvSpPr>
        <p:spPr>
          <a:xfrm>
            <a:off x="485775" y="5938837"/>
            <a:ext cx="3690937" cy="933450"/>
          </a:xfrm>
          <a:custGeom>
            <a:avLst/>
            <a:gdLst/>
            <a:ahLst/>
            <a:cxnLst/>
            <a:rect l="0" t="0" r="0" b="0"/>
            <a:pathLst>
              <a:path w="120000" h="120000" extrusionOk="0">
                <a:moveTo>
                  <a:pt x="0" y="0"/>
                </a:moveTo>
                <a:lnTo>
                  <a:pt x="119999" y="119387"/>
                </a:lnTo>
                <a:lnTo>
                  <a:pt x="94759" y="120000"/>
                </a:lnTo>
                <a:lnTo>
                  <a:pt x="257" y="816"/>
                </a:lnTo>
              </a:path>
            </a:pathLst>
          </a:custGeom>
          <a:solidFill>
            <a:srgbClr val="000000"/>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nvGrpSpPr>
          <p:cNvPr id="46" name="Shape 46"/>
          <p:cNvGrpSpPr/>
          <p:nvPr/>
        </p:nvGrpSpPr>
        <p:grpSpPr>
          <a:xfrm>
            <a:off x="-6350" y="5791200"/>
            <a:ext cx="3402011" cy="1079499"/>
            <a:chOff x="-6350" y="5791200"/>
            <a:chExt cx="3402011" cy="1079499"/>
          </a:xfrm>
        </p:grpSpPr>
        <p:pic>
          <p:nvPicPr>
            <p:cNvPr id="47" name="Shape 47"/>
            <p:cNvPicPr preferRelativeResize="0"/>
            <p:nvPr/>
          </p:nvPicPr>
          <p:blipFill rotWithShape="1">
            <a:blip r:embed="rId3">
              <a:alphaModFix/>
            </a:blip>
            <a:srcRect/>
            <a:stretch/>
          </p:blipFill>
          <p:spPr>
            <a:xfrm>
              <a:off x="-6350" y="5791200"/>
              <a:ext cx="3402011" cy="1079499"/>
            </a:xfrm>
            <a:prstGeom prst="rect">
              <a:avLst/>
            </a:prstGeom>
            <a:noFill/>
            <a:ln>
              <a:noFill/>
            </a:ln>
          </p:spPr>
        </p:pic>
        <p:sp>
          <p:nvSpPr>
            <p:cNvPr id="48" name="Shape 48"/>
            <p:cNvSpPr txBox="1"/>
            <p:nvPr/>
          </p:nvSpPr>
          <p:spPr>
            <a:xfrm>
              <a:off x="277812" y="6421437"/>
              <a:ext cx="1700212" cy="36036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pic>
        <p:nvPicPr>
          <p:cNvPr id="49" name="Shape 49"/>
          <p:cNvPicPr preferRelativeResize="0"/>
          <p:nvPr/>
        </p:nvPicPr>
        <p:blipFill rotWithShape="1">
          <a:blip r:embed="rId4">
            <a:alphaModFix/>
          </a:blip>
          <a:srcRect/>
          <a:stretch/>
        </p:blipFill>
        <p:spPr>
          <a:xfrm>
            <a:off x="-19050" y="5778500"/>
            <a:ext cx="3414712" cy="1098550"/>
          </a:xfrm>
          <a:prstGeom prst="rect">
            <a:avLst/>
          </a:prstGeom>
          <a:noFill/>
          <a:ln>
            <a:noFill/>
          </a:ln>
        </p:spPr>
      </p:pic>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51" name="Shape 51"/>
          <p:cNvSpPr txBox="1">
            <a:spLocks noGrp="1"/>
          </p:cNvSpPr>
          <p:nvPr>
            <p:ph type="body" idx="1"/>
          </p:nvPr>
        </p:nvSpPr>
        <p:spPr>
          <a:xfrm>
            <a:off x="457200" y="1481137"/>
            <a:ext cx="8229600" cy="4525961"/>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52" name="Shape 52"/>
          <p:cNvSpPr txBox="1">
            <a:spLocks noGrp="1"/>
          </p:cNvSpPr>
          <p:nvPr>
            <p:ph type="dt" idx="10"/>
          </p:nvPr>
        </p:nvSpPr>
        <p:spPr>
          <a:xfrm>
            <a:off x="685800" y="6248400"/>
            <a:ext cx="19049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53" name="Shape 53"/>
          <p:cNvSpPr txBox="1">
            <a:spLocks noGrp="1"/>
          </p:cNvSpPr>
          <p:nvPr>
            <p:ph type="ftr" idx="11"/>
          </p:nvPr>
        </p:nvSpPr>
        <p:spPr>
          <a:xfrm>
            <a:off x="3124200" y="6248400"/>
            <a:ext cx="2895600"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54" name="Shape 54"/>
          <p:cNvSpPr txBox="1">
            <a:spLocks noGrp="1"/>
          </p:cNvSpPr>
          <p:nvPr>
            <p:ph type="sldNum" idx="12"/>
          </p:nvPr>
        </p:nvSpPr>
        <p:spPr>
          <a:xfrm>
            <a:off x="6553200" y="6248400"/>
            <a:ext cx="19049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5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3">
            <a:alphaModFix/>
          </a:blip>
          <a:stretch>
            <a:fillRect/>
          </a:stretch>
        </a:blipFill>
        <a:effectLst/>
      </p:bgPr>
    </p:bg>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64" name="Shape 64"/>
          <p:cNvSpPr txBox="1">
            <a:spLocks noGrp="1"/>
          </p:cNvSpPr>
          <p:nvPr>
            <p:ph type="body" idx="1"/>
          </p:nvPr>
        </p:nvSpPr>
        <p:spPr>
          <a:xfrm>
            <a:off x="457200" y="1481137"/>
            <a:ext cx="8229600" cy="4525961"/>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65" name="Shape 65"/>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66" name="Shape 66"/>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67" name="Shape 67"/>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5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7"/>
        <p:cNvGrpSpPr/>
        <p:nvPr/>
      </p:nvGrpSpPr>
      <p:grpSpPr>
        <a:xfrm>
          <a:off x="0" y="0"/>
          <a:ext cx="0" cy="0"/>
          <a:chOff x="0" y="0"/>
          <a:chExt cx="0" cy="0"/>
        </a:xfrm>
      </p:grpSpPr>
      <p:sp>
        <p:nvSpPr>
          <p:cNvPr id="78" name="Shape 78"/>
          <p:cNvSpPr/>
          <p:nvPr/>
        </p:nvSpPr>
        <p:spPr>
          <a:xfrm>
            <a:off x="500062" y="5945187"/>
            <a:ext cx="4940299" cy="920749"/>
          </a:xfrm>
          <a:custGeom>
            <a:avLst/>
            <a:gdLst/>
            <a:ahLst/>
            <a:cxnLst/>
            <a:rect l="0" t="0" r="0" b="0"/>
            <a:pathLst>
              <a:path w="120000" h="120000" extrusionOk="0">
                <a:moveTo>
                  <a:pt x="0" y="712"/>
                </a:moveTo>
                <a:lnTo>
                  <a:pt x="119999" y="120000"/>
                </a:lnTo>
                <a:lnTo>
                  <a:pt x="89106" y="120000"/>
                </a:lnTo>
                <a:lnTo>
                  <a:pt x="16" y="0"/>
                </a:lnTo>
              </a:path>
            </a:pathLst>
          </a:custGeom>
          <a:solidFill>
            <a:srgbClr val="9FCBDC">
              <a:alpha val="39607"/>
            </a:srgbClr>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79" name="Shape 79"/>
          <p:cNvSpPr/>
          <p:nvPr/>
        </p:nvSpPr>
        <p:spPr>
          <a:xfrm>
            <a:off x="485775" y="5938837"/>
            <a:ext cx="3690937" cy="933450"/>
          </a:xfrm>
          <a:custGeom>
            <a:avLst/>
            <a:gdLst/>
            <a:ahLst/>
            <a:cxnLst/>
            <a:rect l="0" t="0" r="0" b="0"/>
            <a:pathLst>
              <a:path w="120000" h="120000" extrusionOk="0">
                <a:moveTo>
                  <a:pt x="0" y="0"/>
                </a:moveTo>
                <a:lnTo>
                  <a:pt x="119999" y="119387"/>
                </a:lnTo>
                <a:lnTo>
                  <a:pt x="94759" y="120000"/>
                </a:lnTo>
                <a:lnTo>
                  <a:pt x="257" y="816"/>
                </a:lnTo>
              </a:path>
            </a:pathLst>
          </a:custGeom>
          <a:solidFill>
            <a:srgbClr val="000000"/>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nvGrpSpPr>
          <p:cNvPr id="80" name="Shape 80"/>
          <p:cNvGrpSpPr/>
          <p:nvPr/>
        </p:nvGrpSpPr>
        <p:grpSpPr>
          <a:xfrm>
            <a:off x="-6350" y="5791200"/>
            <a:ext cx="3402011" cy="1079499"/>
            <a:chOff x="-6350" y="5791200"/>
            <a:chExt cx="3402011" cy="1079499"/>
          </a:xfrm>
        </p:grpSpPr>
        <p:pic>
          <p:nvPicPr>
            <p:cNvPr id="81" name="Shape 81"/>
            <p:cNvPicPr preferRelativeResize="0"/>
            <p:nvPr/>
          </p:nvPicPr>
          <p:blipFill rotWithShape="1">
            <a:blip r:embed="rId3">
              <a:alphaModFix/>
            </a:blip>
            <a:srcRect/>
            <a:stretch/>
          </p:blipFill>
          <p:spPr>
            <a:xfrm>
              <a:off x="-6350" y="5791200"/>
              <a:ext cx="3402011" cy="1079499"/>
            </a:xfrm>
            <a:prstGeom prst="rect">
              <a:avLst/>
            </a:prstGeom>
            <a:noFill/>
            <a:ln>
              <a:noFill/>
            </a:ln>
          </p:spPr>
        </p:pic>
        <p:sp>
          <p:nvSpPr>
            <p:cNvPr id="82" name="Shape 82"/>
            <p:cNvSpPr txBox="1"/>
            <p:nvPr/>
          </p:nvSpPr>
          <p:spPr>
            <a:xfrm>
              <a:off x="277812" y="6421437"/>
              <a:ext cx="1700212" cy="36036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pic>
        <p:nvPicPr>
          <p:cNvPr id="83" name="Shape 83"/>
          <p:cNvPicPr preferRelativeResize="0"/>
          <p:nvPr/>
        </p:nvPicPr>
        <p:blipFill rotWithShape="1">
          <a:blip r:embed="rId4">
            <a:alphaModFix/>
          </a:blip>
          <a:srcRect/>
          <a:stretch/>
        </p:blipFill>
        <p:spPr>
          <a:xfrm>
            <a:off x="-19050" y="5778500"/>
            <a:ext cx="3414712" cy="1098550"/>
          </a:xfrm>
          <a:prstGeom prst="rect">
            <a:avLst/>
          </a:prstGeom>
          <a:noFill/>
          <a:ln>
            <a:noFill/>
          </a:ln>
        </p:spPr>
      </p:pic>
      <p:sp>
        <p:nvSpPr>
          <p:cNvPr id="84" name="Shape 8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85" name="Shape 85"/>
          <p:cNvSpPr txBox="1">
            <a:spLocks noGrp="1"/>
          </p:cNvSpPr>
          <p:nvPr>
            <p:ph type="body" idx="1"/>
          </p:nvPr>
        </p:nvSpPr>
        <p:spPr>
          <a:xfrm>
            <a:off x="457200" y="1481137"/>
            <a:ext cx="8229600" cy="4525961"/>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86" name="Shape 86"/>
          <p:cNvSpPr txBox="1">
            <a:spLocks noGrp="1"/>
          </p:cNvSpPr>
          <p:nvPr>
            <p:ph type="dt" idx="10"/>
          </p:nvPr>
        </p:nvSpPr>
        <p:spPr>
          <a:xfrm>
            <a:off x="685800" y="6248400"/>
            <a:ext cx="19049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87" name="Shape 87"/>
          <p:cNvSpPr txBox="1">
            <a:spLocks noGrp="1"/>
          </p:cNvSpPr>
          <p:nvPr>
            <p:ph type="ftr" idx="11"/>
          </p:nvPr>
        </p:nvSpPr>
        <p:spPr>
          <a:xfrm>
            <a:off x="3124200" y="6248400"/>
            <a:ext cx="2895600"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88" name="Shape 88"/>
          <p:cNvSpPr txBox="1">
            <a:spLocks noGrp="1"/>
          </p:cNvSpPr>
          <p:nvPr>
            <p:ph type="sldNum" idx="12"/>
          </p:nvPr>
        </p:nvSpPr>
        <p:spPr>
          <a:xfrm>
            <a:off x="6553200" y="6248400"/>
            <a:ext cx="19049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Times New Roman"/>
              <a:buNone/>
            </a:pPr>
            <a:fld id="{00000000-1234-1234-1234-123412341234}" type="slidenum">
              <a:rPr lang="en-US" sz="1000" b="0" i="0" u="none">
                <a:solidFill>
                  <a:schemeClr val="dk1"/>
                </a:solidFill>
                <a:latin typeface="Times New Roman"/>
                <a:ea typeface="Times New Roman"/>
                <a:cs typeface="Times New Roman"/>
                <a:sym typeface="Times New Roman"/>
              </a:rPr>
              <a:t>‹#›</a:t>
            </a:fld>
            <a:endParaRPr lang="en-US" sz="1000" b="0" i="0" u="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5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
        <p:cNvGrpSpPr/>
        <p:nvPr/>
      </p:nvGrpSpPr>
      <p:grpSpPr>
        <a:xfrm>
          <a:off x="0" y="0"/>
          <a:ext cx="0" cy="0"/>
          <a:chOff x="0" y="0"/>
          <a:chExt cx="0" cy="0"/>
        </a:xfrm>
      </p:grpSpPr>
      <p:sp>
        <p:nvSpPr>
          <p:cNvPr id="98" name="Shape 98"/>
          <p:cNvSpPr/>
          <p:nvPr/>
        </p:nvSpPr>
        <p:spPr>
          <a:xfrm>
            <a:off x="0" y="4664075"/>
            <a:ext cx="9150350" cy="0"/>
          </a:xfrm>
          <a:prstGeom prst="rtTriangle">
            <a:avLst/>
          </a:prstGeom>
          <a:gradFill>
            <a:gsLst>
              <a:gs pos="0">
                <a:srgbClr val="007897"/>
              </a:gs>
              <a:gs pos="55000">
                <a:srgbClr val="4ABBE0"/>
              </a:gs>
              <a:gs pos="100000">
                <a:srgbClr val="007897"/>
              </a:gs>
            </a:gsLst>
            <a:lin ang="3000000" scaled="0"/>
          </a:gradFill>
          <a:ln>
            <a:noFill/>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nvGrpSpPr>
          <p:cNvPr id="99" name="Shape 99"/>
          <p:cNvGrpSpPr/>
          <p:nvPr/>
        </p:nvGrpSpPr>
        <p:grpSpPr>
          <a:xfrm>
            <a:off x="-12192" y="4953000"/>
            <a:ext cx="9156192" cy="1911095"/>
            <a:chOff x="0" y="0"/>
            <a:chExt cx="2147483647" cy="2147483647"/>
          </a:xfrm>
        </p:grpSpPr>
        <p:sp>
          <p:nvSpPr>
            <p:cNvPr id="100" name="Shape 100"/>
            <p:cNvSpPr/>
            <p:nvPr/>
          </p:nvSpPr>
          <p:spPr>
            <a:xfrm>
              <a:off x="398647071" y="0"/>
              <a:ext cx="1748836575" cy="547646390"/>
            </a:xfrm>
            <a:custGeom>
              <a:avLst/>
              <a:gdLst/>
              <a:ahLst/>
              <a:cxnLst/>
              <a:rect l="0" t="0" r="0" b="0"/>
              <a:pathLst>
                <a:path w="120000" h="120000" extrusionOk="0">
                  <a:moveTo>
                    <a:pt x="120000" y="0"/>
                  </a:moveTo>
                  <a:lnTo>
                    <a:pt x="120000" y="120000"/>
                  </a:lnTo>
                  <a:lnTo>
                    <a:pt x="0" y="71280"/>
                  </a:lnTo>
                  <a:lnTo>
                    <a:pt x="120000" y="0"/>
                  </a:lnTo>
                  <a:close/>
                </a:path>
              </a:pathLst>
            </a:custGeom>
            <a:solidFill>
              <a:srgbClr val="9FCBDC">
                <a:alpha val="39607"/>
              </a:srgbClr>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101" name="Shape 101"/>
            <p:cNvSpPr/>
            <p:nvPr/>
          </p:nvSpPr>
          <p:spPr>
            <a:xfrm>
              <a:off x="11423420" y="319311943"/>
              <a:ext cx="2136060109" cy="886578248"/>
            </a:xfrm>
            <a:custGeom>
              <a:avLst/>
              <a:gdLst/>
              <a:ahLst/>
              <a:cxnLst/>
              <a:rect l="0" t="0" r="0" b="0"/>
              <a:pathLst>
                <a:path w="120000" h="120000" extrusionOk="0">
                  <a:moveTo>
                    <a:pt x="0" y="0"/>
                  </a:moveTo>
                  <a:lnTo>
                    <a:pt x="120000" y="0"/>
                  </a:lnTo>
                  <a:lnTo>
                    <a:pt x="120000" y="120000"/>
                  </a:lnTo>
                  <a:lnTo>
                    <a:pt x="1000" y="0"/>
                  </a:lnTo>
                </a:path>
              </a:pathLst>
            </a:custGeom>
            <a:solidFill>
              <a:srgbClr val="000000"/>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nvGrpSpPr>
            <p:cNvPr id="102" name="Shape 102"/>
            <p:cNvGrpSpPr/>
            <p:nvPr/>
          </p:nvGrpSpPr>
          <p:grpSpPr>
            <a:xfrm>
              <a:off x="2859548" y="51375374"/>
              <a:ext cx="2144624087" cy="2096108271"/>
              <a:chOff x="0" y="0"/>
              <a:chExt cx="2147483646" cy="2147483647"/>
            </a:xfrm>
          </p:grpSpPr>
          <p:pic>
            <p:nvPicPr>
              <p:cNvPr id="103" name="Shape 103"/>
              <p:cNvPicPr preferRelativeResize="0"/>
              <p:nvPr/>
            </p:nvPicPr>
            <p:blipFill rotWithShape="1">
              <a:blip r:embed="rId3">
                <a:alphaModFix/>
              </a:blip>
              <a:srcRect/>
              <a:stretch/>
            </p:blipFill>
            <p:spPr>
              <a:xfrm>
                <a:off x="0" y="0"/>
                <a:ext cx="2147483646" cy="2147483647"/>
              </a:xfrm>
              <a:prstGeom prst="rect">
                <a:avLst/>
              </a:prstGeom>
              <a:noFill/>
              <a:ln>
                <a:noFill/>
              </a:ln>
            </p:spPr>
          </p:pic>
          <p:sp>
            <p:nvSpPr>
              <p:cNvPr id="104" name="Shape 104"/>
              <p:cNvSpPr txBox="1"/>
              <p:nvPr/>
            </p:nvSpPr>
            <p:spPr>
              <a:xfrm>
                <a:off x="138562" y="2578763"/>
                <a:ext cx="0" cy="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pic>
          <p:nvPicPr>
            <p:cNvPr id="105" name="Shape 105"/>
            <p:cNvPicPr preferRelativeResize="0"/>
            <p:nvPr/>
          </p:nvPicPr>
          <p:blipFill rotWithShape="1">
            <a:blip r:embed="rId4">
              <a:alphaModFix/>
            </a:blip>
            <a:srcRect/>
            <a:stretch/>
          </p:blipFill>
          <p:spPr>
            <a:xfrm>
              <a:off x="0" y="44525155"/>
              <a:ext cx="2147483623" cy="904203678"/>
            </a:xfrm>
            <a:prstGeom prst="rect">
              <a:avLst/>
            </a:prstGeom>
            <a:noFill/>
            <a:ln>
              <a:noFill/>
            </a:ln>
          </p:spPr>
        </p:pic>
      </p:grpSp>
      <p:sp>
        <p:nvSpPr>
          <p:cNvPr id="106" name="Shape 10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4100" b="1" i="0" u="none" strike="noStrike" cap="none">
                <a:solidFill>
                  <a:schemeClr val="dk2"/>
                </a:solidFill>
                <a:latin typeface="Rambla"/>
                <a:ea typeface="Rambla"/>
                <a:cs typeface="Rambla"/>
                <a:sym typeface="Rambla"/>
              </a:defRPr>
            </a:lvl1pPr>
            <a:lvl2pPr marL="0" marR="0" lvl="1" indent="0" algn="l" rtl="0">
              <a:spcBef>
                <a:spcPts val="0"/>
              </a:spcBef>
              <a:spcAft>
                <a:spcPts val="0"/>
              </a:spcAft>
              <a:buNone/>
              <a:defRPr sz="4100" b="1" i="0" u="none" strike="noStrike" cap="none">
                <a:solidFill>
                  <a:schemeClr val="dk2"/>
                </a:solidFill>
                <a:latin typeface="Rambla"/>
                <a:ea typeface="Rambla"/>
                <a:cs typeface="Rambla"/>
                <a:sym typeface="Rambla"/>
              </a:defRPr>
            </a:lvl2pPr>
            <a:lvl3pPr marL="0" marR="0" lvl="2" indent="0" algn="l" rtl="0">
              <a:spcBef>
                <a:spcPts val="0"/>
              </a:spcBef>
              <a:spcAft>
                <a:spcPts val="0"/>
              </a:spcAft>
              <a:buNone/>
              <a:defRPr sz="4100" b="1" i="0" u="none" strike="noStrike" cap="none">
                <a:solidFill>
                  <a:schemeClr val="dk2"/>
                </a:solidFill>
                <a:latin typeface="Rambla"/>
                <a:ea typeface="Rambla"/>
                <a:cs typeface="Rambla"/>
                <a:sym typeface="Rambla"/>
              </a:defRPr>
            </a:lvl3pPr>
            <a:lvl4pPr marL="0" marR="0" lvl="3" indent="0" algn="l" rtl="0">
              <a:spcBef>
                <a:spcPts val="0"/>
              </a:spcBef>
              <a:spcAft>
                <a:spcPts val="0"/>
              </a:spcAft>
              <a:buNone/>
              <a:defRPr sz="4100" b="1" i="0" u="none" strike="noStrike" cap="none">
                <a:solidFill>
                  <a:schemeClr val="dk2"/>
                </a:solidFill>
                <a:latin typeface="Rambla"/>
                <a:ea typeface="Rambla"/>
                <a:cs typeface="Rambla"/>
                <a:sym typeface="Rambla"/>
              </a:defRPr>
            </a:lvl4pPr>
            <a:lvl5pPr marL="0" marR="0" lvl="4" indent="0" algn="l" rtl="0">
              <a:spcBef>
                <a:spcPts val="0"/>
              </a:spcBef>
              <a:spcAft>
                <a:spcPts val="0"/>
              </a:spcAft>
              <a:buNone/>
              <a:defRPr sz="4100" b="1" i="0" u="none" strike="noStrike" cap="none">
                <a:solidFill>
                  <a:schemeClr val="dk2"/>
                </a:solidFill>
                <a:latin typeface="Rambla"/>
                <a:ea typeface="Rambla"/>
                <a:cs typeface="Rambla"/>
                <a:sym typeface="Rambla"/>
              </a:defRPr>
            </a:lvl5pPr>
            <a:lvl6pPr marL="457200" marR="0" lvl="5" indent="0" algn="l" rtl="0">
              <a:spcBef>
                <a:spcPts val="0"/>
              </a:spcBef>
              <a:spcAft>
                <a:spcPts val="0"/>
              </a:spcAft>
              <a:buNone/>
              <a:defRPr sz="4100" b="1" i="0" u="none" strike="noStrike" cap="none">
                <a:solidFill>
                  <a:schemeClr val="dk2"/>
                </a:solidFill>
                <a:latin typeface="Rambla"/>
                <a:ea typeface="Rambla"/>
                <a:cs typeface="Rambla"/>
                <a:sym typeface="Rambla"/>
              </a:defRPr>
            </a:lvl6pPr>
            <a:lvl7pPr marL="914400" marR="0" lvl="6" indent="0" algn="l" rtl="0">
              <a:spcBef>
                <a:spcPts val="0"/>
              </a:spcBef>
              <a:spcAft>
                <a:spcPts val="0"/>
              </a:spcAft>
              <a:buNone/>
              <a:defRPr sz="4100" b="1" i="0" u="none" strike="noStrike" cap="none">
                <a:solidFill>
                  <a:schemeClr val="dk2"/>
                </a:solidFill>
                <a:latin typeface="Rambla"/>
                <a:ea typeface="Rambla"/>
                <a:cs typeface="Rambla"/>
                <a:sym typeface="Rambla"/>
              </a:defRPr>
            </a:lvl7pPr>
            <a:lvl8pPr marL="1371600" marR="0" lvl="7" indent="0" algn="l" rtl="0">
              <a:spcBef>
                <a:spcPts val="0"/>
              </a:spcBef>
              <a:spcAft>
                <a:spcPts val="0"/>
              </a:spcAft>
              <a:buNone/>
              <a:defRPr sz="4100" b="1" i="0" u="none" strike="noStrike" cap="none">
                <a:solidFill>
                  <a:schemeClr val="dk2"/>
                </a:solidFill>
                <a:latin typeface="Rambla"/>
                <a:ea typeface="Rambla"/>
                <a:cs typeface="Rambla"/>
                <a:sym typeface="Rambla"/>
              </a:defRPr>
            </a:lvl8pPr>
            <a:lvl9pPr marL="1828800" marR="0" lvl="8" indent="0" algn="l" rtl="0">
              <a:spcBef>
                <a:spcPts val="0"/>
              </a:spcBef>
              <a:spcAft>
                <a:spcPts val="0"/>
              </a:spcAft>
              <a:buNone/>
              <a:defRPr sz="4100" b="1" i="0" u="none" strike="noStrike" cap="none">
                <a:solidFill>
                  <a:schemeClr val="dk2"/>
                </a:solidFill>
                <a:latin typeface="Rambla"/>
                <a:ea typeface="Rambla"/>
                <a:cs typeface="Rambla"/>
                <a:sym typeface="Rambla"/>
              </a:defRPr>
            </a:lvl9pPr>
          </a:lstStyle>
          <a:p>
            <a:endParaRPr/>
          </a:p>
        </p:txBody>
      </p:sp>
      <p:sp>
        <p:nvSpPr>
          <p:cNvPr id="107" name="Shape 107"/>
          <p:cNvSpPr txBox="1">
            <a:spLocks noGrp="1"/>
          </p:cNvSpPr>
          <p:nvPr>
            <p:ph type="body" idx="1"/>
          </p:nvPr>
        </p:nvSpPr>
        <p:spPr>
          <a:xfrm>
            <a:off x="457200" y="1481137"/>
            <a:ext cx="8229600" cy="4525961"/>
          </a:xfrm>
          <a:prstGeom prst="rect">
            <a:avLst/>
          </a:prstGeom>
          <a:noFill/>
          <a:ln>
            <a:noFill/>
          </a:ln>
        </p:spPr>
        <p:txBody>
          <a:bodyPr lIns="91425" tIns="91425" rIns="91425" bIns="91425" anchor="t" anchorCtr="0"/>
          <a:lstStyle>
            <a:lvl1pPr marL="365125" marR="0" lvl="0" indent="-146939" algn="l" rtl="0">
              <a:spcBef>
                <a:spcPts val="400"/>
              </a:spcBef>
              <a:spcAft>
                <a:spcPts val="0"/>
              </a:spcAft>
              <a:buClr>
                <a:schemeClr val="accent1"/>
              </a:buClr>
              <a:buSzPct val="68000"/>
              <a:buFont typeface="Noto Sans Symbols"/>
              <a:buChar char="▶"/>
              <a:defRPr sz="2700" b="0" i="0" u="none" strike="noStrike" cap="none">
                <a:solidFill>
                  <a:schemeClr val="dk1"/>
                </a:solidFill>
                <a:latin typeface="Rambla"/>
                <a:ea typeface="Rambla"/>
                <a:cs typeface="Rambla"/>
                <a:sym typeface="Rambla"/>
              </a:defRPr>
            </a:lvl1pPr>
            <a:lvl2pPr marL="620713" marR="0" lvl="1" indent="-93662" algn="l" rtl="0">
              <a:spcBef>
                <a:spcPts val="325"/>
              </a:spcBef>
              <a:spcAft>
                <a:spcPts val="0"/>
              </a:spcAft>
              <a:buClr>
                <a:schemeClr val="accent1"/>
              </a:buClr>
              <a:buSzPct val="100000"/>
              <a:buFont typeface="Verdana"/>
              <a:buChar char="◦"/>
              <a:defRPr sz="2300" b="0" i="0" u="none" strike="noStrike" cap="none">
                <a:solidFill>
                  <a:schemeClr val="dk1"/>
                </a:solidFill>
                <a:latin typeface="Rambla"/>
                <a:ea typeface="Rambla"/>
                <a:cs typeface="Rambla"/>
                <a:sym typeface="Rambla"/>
              </a:defRPr>
            </a:lvl2pPr>
            <a:lvl3pPr marL="858838" marR="0" lvl="2" indent="-103187" algn="l" rtl="0">
              <a:spcBef>
                <a:spcPts val="350"/>
              </a:spcBef>
              <a:spcAft>
                <a:spcPts val="0"/>
              </a:spcAft>
              <a:buClr>
                <a:schemeClr val="accent2"/>
              </a:buClr>
              <a:buSzPct val="100000"/>
              <a:buFont typeface="Noto Sans Symbols"/>
              <a:buChar char="⚫"/>
              <a:defRPr sz="2100" b="0" i="0" u="none" strike="noStrike" cap="none">
                <a:solidFill>
                  <a:schemeClr val="dk1"/>
                </a:solidFill>
                <a:latin typeface="Rambla"/>
                <a:ea typeface="Rambla"/>
                <a:cs typeface="Rambla"/>
                <a:sym typeface="Rambla"/>
              </a:defRPr>
            </a:lvl3pPr>
            <a:lvl4pPr marL="1143000" marR="0" lvl="3" indent="-107950" algn="l" rtl="0">
              <a:spcBef>
                <a:spcPts val="350"/>
              </a:spcBef>
              <a:spcAft>
                <a:spcPts val="0"/>
              </a:spcAft>
              <a:buClr>
                <a:schemeClr val="accent2"/>
              </a:buClr>
              <a:buSzPct val="100000"/>
              <a:buFont typeface="Noto Sans Symbols"/>
              <a:buChar char="⚫"/>
              <a:defRPr sz="1900" b="0" i="0" u="none" strike="noStrike" cap="none">
                <a:solidFill>
                  <a:schemeClr val="dk1"/>
                </a:solidFill>
                <a:latin typeface="Rambla"/>
                <a:ea typeface="Rambla"/>
                <a:cs typeface="Rambla"/>
                <a:sym typeface="Rambla"/>
              </a:defRPr>
            </a:lvl4pPr>
            <a:lvl5pPr marL="1371600" marR="0" lvl="4" indent="-114300" algn="l" rtl="0">
              <a:spcBef>
                <a:spcPts val="350"/>
              </a:spcBef>
              <a:spcAft>
                <a:spcPts val="0"/>
              </a:spcAft>
              <a:buClr>
                <a:schemeClr val="accent2"/>
              </a:buClr>
              <a:buSzPct val="100000"/>
              <a:buFont typeface="Noto Sans Symbols"/>
              <a:buChar char="⚫"/>
              <a:defRPr sz="1800" b="0" i="0" u="none" strike="noStrike" cap="none">
                <a:solidFill>
                  <a:schemeClr val="dk1"/>
                </a:solidFill>
                <a:latin typeface="Rambla"/>
                <a:ea typeface="Rambla"/>
                <a:cs typeface="Rambla"/>
                <a:sym typeface="Rambla"/>
              </a:defRPr>
            </a:lvl5pPr>
            <a:lvl6pPr marL="1600200" marR="0" lvl="5" indent="-114300" algn="l" rtl="0">
              <a:spcBef>
                <a:spcPts val="350"/>
              </a:spcBef>
              <a:buClr>
                <a:schemeClr val="accent3"/>
              </a:buClr>
              <a:buSzPct val="100000"/>
              <a:buFont typeface="Noto Sans Symbols"/>
              <a:buChar char="◾"/>
              <a:defRPr sz="1800" b="0" i="0" u="none" strike="noStrike" cap="none">
                <a:solidFill>
                  <a:schemeClr val="dk1"/>
                </a:solidFill>
                <a:latin typeface="Rambla"/>
                <a:ea typeface="Rambla"/>
                <a:cs typeface="Rambla"/>
                <a:sym typeface="Rambla"/>
              </a:defRPr>
            </a:lvl6pPr>
            <a:lvl7pPr marL="1828800" marR="0" lvl="6"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7pPr>
            <a:lvl8pPr marL="2057400" marR="0" lvl="7"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8pPr>
            <a:lvl9pPr marL="2286000" marR="0" lvl="8" indent="-127000" algn="l" rtl="0">
              <a:spcBef>
                <a:spcPts val="350"/>
              </a:spcBef>
              <a:buClr>
                <a:schemeClr val="accent3"/>
              </a:buClr>
              <a:buSzPct val="100000"/>
              <a:buFont typeface="Noto Sans Symbols"/>
              <a:buChar char="◾"/>
              <a:defRPr sz="1600" b="0" i="0" u="none" strike="noStrike" cap="none">
                <a:solidFill>
                  <a:schemeClr val="dk1"/>
                </a:solidFill>
                <a:latin typeface="Rambla"/>
                <a:ea typeface="Rambla"/>
                <a:cs typeface="Rambla"/>
                <a:sym typeface="Rambla"/>
              </a:defRPr>
            </a:lvl9pPr>
          </a:lstStyle>
          <a:p>
            <a:endParaRPr/>
          </a:p>
        </p:txBody>
      </p:sp>
      <p:sp>
        <p:nvSpPr>
          <p:cNvPr id="108" name="Shape 108"/>
          <p:cNvSpPr txBox="1">
            <a:spLocks noGrp="1"/>
          </p:cNvSpPr>
          <p:nvPr>
            <p:ph type="dt" idx="10"/>
          </p:nvPr>
        </p:nvSpPr>
        <p:spPr>
          <a:xfrm>
            <a:off x="6727825" y="6408737"/>
            <a:ext cx="1919287"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109" name="Shape 109"/>
          <p:cNvSpPr txBox="1">
            <a:spLocks noGrp="1"/>
          </p:cNvSpPr>
          <p:nvPr>
            <p:ph type="ftr" idx="11"/>
          </p:nvPr>
        </p:nvSpPr>
        <p:spPr>
          <a:xfrm>
            <a:off x="4379912" y="6408737"/>
            <a:ext cx="2351086" cy="365125"/>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2400" b="0" i="0" u="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6pPr>
            <a:lvl7pPr marL="3200400" marR="0" lvl="6"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7pPr>
            <a:lvl8pPr marL="4572000" marR="0" lvl="7"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8pPr>
            <a:lvl9pPr marL="6400800" marR="0" lvl="8" indent="0" algn="l" rtl="0">
              <a:lnSpc>
                <a:spcPct val="100000"/>
              </a:lnSpc>
              <a:spcBef>
                <a:spcPts val="0"/>
              </a:spcBef>
              <a:spcAft>
                <a:spcPts val="0"/>
              </a:spcAft>
              <a:buNone/>
              <a:defRPr sz="2400" b="0" i="0" u="none" strike="noStrike" cap="none">
                <a:solidFill>
                  <a:schemeClr val="dk1"/>
                </a:solidFill>
                <a:latin typeface="Times New Roman"/>
                <a:ea typeface="Times New Roman"/>
                <a:cs typeface="Times New Roman"/>
                <a:sym typeface="Times New Roman"/>
              </a:defRPr>
            </a:lvl9pPr>
          </a:lstStyle>
          <a:p>
            <a:endParaRPr/>
          </a:p>
        </p:txBody>
      </p:sp>
      <p:sp>
        <p:nvSpPr>
          <p:cNvPr id="110" name="Shape 110"/>
          <p:cNvSpPr txBox="1">
            <a:spLocks noGrp="1"/>
          </p:cNvSpPr>
          <p:nvPr>
            <p:ph type="sldNum" idx="12"/>
          </p:nvPr>
        </p:nvSpPr>
        <p:spPr>
          <a:xfrm>
            <a:off x="8647111" y="6408737"/>
            <a:ext cx="366711" cy="36512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FFFFFF"/>
              </a:buClr>
              <a:buSzPct val="25000"/>
              <a:buFont typeface="Times New Roman"/>
              <a:buNone/>
            </a:pPr>
            <a:fld id="{00000000-1234-1234-1234-123412341234}" type="slidenum">
              <a:rPr lang="en-US" sz="1000" b="0" i="0" u="none">
                <a:solidFill>
                  <a:srgbClr val="FFFFFF"/>
                </a:solidFill>
                <a:latin typeface="Times New Roman"/>
                <a:ea typeface="Times New Roman"/>
                <a:cs typeface="Times New Roman"/>
                <a:sym typeface="Times New Roman"/>
              </a:rPr>
              <a:t>‹#›</a:t>
            </a:fld>
            <a:endParaRPr lang="en-US" sz="1000" b="0" i="0" u="none">
              <a:solidFill>
                <a:srgbClr val="FFFFFF"/>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5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33.jpg"/><Relationship Id="rId4" Type="http://schemas.openxmlformats.org/officeDocument/2006/relationships/image" Target="../media/image32.jpg"/></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1.jpg"/><Relationship Id="rId4" Type="http://schemas.openxmlformats.org/officeDocument/2006/relationships/image" Target="../media/image50.jp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p:nvPr/>
        </p:nvSpPr>
        <p:spPr>
          <a:xfrm>
            <a:off x="695325" y="31750"/>
            <a:ext cx="8001000" cy="175418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Times New Roman"/>
              <a:buNone/>
            </a:pPr>
            <a:endParaRPr sz="3600" b="0" i="0" u="none">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ct val="100000"/>
              <a:buFont typeface="Arial"/>
              <a:buChar char="•"/>
            </a:pPr>
            <a:r>
              <a:rPr lang="en-US" sz="3600">
                <a:solidFill>
                  <a:schemeClr val="dk1"/>
                </a:solidFill>
                <a:latin typeface="Times New Roman"/>
                <a:ea typeface="Times New Roman"/>
                <a:cs typeface="Times New Roman"/>
                <a:sym typeface="Times New Roman"/>
              </a:rPr>
              <a:t>Bellringer:  How did the event on the left cause the event on the right?</a:t>
            </a:r>
          </a:p>
        </p:txBody>
      </p:sp>
      <p:pic>
        <p:nvPicPr>
          <p:cNvPr id="122" name="Shape 122" descr="http://www.roebuckclasses.com/maps/histmap/romanempiredivided.jpg"/>
          <p:cNvPicPr preferRelativeResize="0"/>
          <p:nvPr/>
        </p:nvPicPr>
        <p:blipFill rotWithShape="1">
          <a:blip r:embed="rId3">
            <a:alphaModFix/>
          </a:blip>
          <a:srcRect/>
          <a:stretch/>
        </p:blipFill>
        <p:spPr>
          <a:xfrm>
            <a:off x="9525" y="2776536"/>
            <a:ext cx="4695824" cy="3522662"/>
          </a:xfrm>
          <a:prstGeom prst="rect">
            <a:avLst/>
          </a:prstGeom>
          <a:noFill/>
          <a:ln>
            <a:noFill/>
          </a:ln>
        </p:spPr>
      </p:pic>
      <p:pic>
        <p:nvPicPr>
          <p:cNvPr id="123" name="Shape 123" descr="A490EU"/>
          <p:cNvPicPr preferRelativeResize="0"/>
          <p:nvPr/>
        </p:nvPicPr>
        <p:blipFill rotWithShape="1">
          <a:blip r:embed="rId4">
            <a:alphaModFix/>
          </a:blip>
          <a:srcRect/>
          <a:stretch/>
        </p:blipFill>
        <p:spPr>
          <a:xfrm>
            <a:off x="4705350" y="2776536"/>
            <a:ext cx="4449761" cy="352266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p:nvPr/>
        </p:nvSpPr>
        <p:spPr>
          <a:xfrm>
            <a:off x="517525" y="727075"/>
            <a:ext cx="3749674" cy="48387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Byzantine Government – </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accent1"/>
              </a:buClr>
              <a:buSzPct val="25000"/>
              <a:buFont typeface="Arial"/>
              <a:buNone/>
            </a:pPr>
            <a:r>
              <a:rPr lang="en-US" sz="2400" b="1" i="0" u="none">
                <a:solidFill>
                  <a:schemeClr val="accent1"/>
                </a:solidFill>
                <a:latin typeface="Arial"/>
                <a:ea typeface="Arial"/>
                <a:cs typeface="Arial"/>
                <a:sym typeface="Arial"/>
              </a:rPr>
              <a:t>Emperor</a:t>
            </a:r>
            <a:r>
              <a:rPr lang="en-US" sz="2400" b="0" i="0" u="none">
                <a:solidFill>
                  <a:schemeClr val="dk1"/>
                </a:solidFill>
                <a:latin typeface="Arial"/>
                <a:ea typeface="Arial"/>
                <a:cs typeface="Arial"/>
                <a:sym typeface="Arial"/>
              </a:rPr>
              <a:t> was God’s representative on Earth.  Theoretically Elective, but often inherited.</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accent1"/>
              </a:buClr>
              <a:buSzPct val="25000"/>
              <a:buFont typeface="Arial"/>
              <a:buNone/>
            </a:pPr>
            <a:r>
              <a:rPr lang="en-US" sz="2400" b="1" i="0" u="none">
                <a:solidFill>
                  <a:schemeClr val="accent1"/>
                </a:solidFill>
                <a:latin typeface="Arial"/>
                <a:ea typeface="Arial"/>
                <a:cs typeface="Arial"/>
                <a:sym typeface="Arial"/>
              </a:rPr>
              <a:t>Bureaucracy</a:t>
            </a:r>
            <a:r>
              <a:rPr lang="en-US" sz="2400" b="0" i="0" u="none">
                <a:solidFill>
                  <a:schemeClr val="dk1"/>
                </a:solidFill>
                <a:latin typeface="Arial"/>
                <a:ea typeface="Arial"/>
                <a:cs typeface="Arial"/>
                <a:sym typeface="Arial"/>
              </a:rPr>
              <a:t> – highly effective and centralized.  All were trained in common.  Fair tax and legal system.  Many were monks.</a:t>
            </a:r>
          </a:p>
        </p:txBody>
      </p:sp>
      <p:sp>
        <p:nvSpPr>
          <p:cNvPr id="187" name="Shape 187"/>
          <p:cNvSpPr txBox="1"/>
          <p:nvPr/>
        </p:nvSpPr>
        <p:spPr>
          <a:xfrm>
            <a:off x="4800600" y="803275"/>
            <a:ext cx="4038599" cy="52625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Army –</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Disciplined, well-trained/equipped farmer-soldiers who fought from sense of patriotism.</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Relied on military fortifications.</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Declined because nobles began taking land of farmers.  Started to hire mercenaries (no loyalties).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AP Question</a:t>
            </a:r>
          </a:p>
        </p:txBody>
      </p:sp>
      <p:sp>
        <p:nvSpPr>
          <p:cNvPr id="193" name="Shape 193"/>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74193" algn="l" rtl="0">
              <a:lnSpc>
                <a:spcPct val="100000"/>
              </a:lnSpc>
              <a:spcBef>
                <a:spcPts val="0"/>
              </a:spcBef>
              <a:spcAft>
                <a:spcPts val="0"/>
              </a:spcAft>
              <a:buClr>
                <a:schemeClr val="accent1"/>
              </a:buClr>
              <a:buSzPct val="100000"/>
              <a:buFont typeface="Noto Sans Symbols"/>
              <a:buChar char="▶"/>
            </a:pPr>
            <a:r>
              <a:rPr lang="en-US" sz="1800" b="0" i="0" u="none">
                <a:solidFill>
                  <a:schemeClr val="dk1"/>
                </a:solidFill>
                <a:latin typeface="Rambla"/>
                <a:ea typeface="Rambla"/>
                <a:cs typeface="Rambla"/>
                <a:sym typeface="Rambla"/>
              </a:rPr>
              <a:t>Which of the following was a major difference between the way the Roman Empire was administered and the way the later Byzantine Empire was governed?</a:t>
            </a:r>
          </a:p>
          <a:p>
            <a:pPr marL="849312" marR="0" lvl="1" indent="-430212" algn="l" rtl="0">
              <a:lnSpc>
                <a:spcPct val="100000"/>
              </a:lnSpc>
              <a:spcBef>
                <a:spcPts val="300"/>
              </a:spcBef>
              <a:spcAft>
                <a:spcPts val="0"/>
              </a:spcAft>
              <a:buClr>
                <a:schemeClr val="accent1"/>
              </a:buClr>
              <a:buSzPct val="100000"/>
              <a:buFont typeface="Rambla"/>
              <a:buAutoNum type="arabicPeriod"/>
            </a:pPr>
            <a:r>
              <a:rPr lang="en-US" sz="1800" b="0" i="0" u="none" strike="noStrike" cap="none">
                <a:solidFill>
                  <a:schemeClr val="dk1"/>
                </a:solidFill>
                <a:latin typeface="Rambla"/>
                <a:ea typeface="Rambla"/>
                <a:cs typeface="Rambla"/>
                <a:sym typeface="Rambla"/>
              </a:rPr>
              <a:t>The Roman Empire was an autocracy and the Byzantine Empire was an oligarchy.</a:t>
            </a:r>
          </a:p>
          <a:p>
            <a:pPr marL="849312" marR="0" lvl="1" indent="-430212" algn="l" rtl="0">
              <a:lnSpc>
                <a:spcPct val="100000"/>
              </a:lnSpc>
              <a:spcBef>
                <a:spcPts val="300"/>
              </a:spcBef>
              <a:spcAft>
                <a:spcPts val="0"/>
              </a:spcAft>
              <a:buClr>
                <a:schemeClr val="accent1"/>
              </a:buClr>
              <a:buSzPct val="100000"/>
              <a:buFont typeface="Rambla"/>
              <a:buAutoNum type="arabicPeriod"/>
            </a:pPr>
            <a:r>
              <a:rPr lang="en-US" sz="1800" b="0" i="0" u="none" strike="noStrike" cap="none">
                <a:solidFill>
                  <a:schemeClr val="dk1"/>
                </a:solidFill>
                <a:latin typeface="Rambla"/>
                <a:ea typeface="Rambla"/>
                <a:cs typeface="Rambla"/>
                <a:sym typeface="Rambla"/>
              </a:rPr>
              <a:t>The Roman Empire lacked the reliable bureaucratic system of administration that the Byzantine Empire developed.</a:t>
            </a:r>
          </a:p>
          <a:p>
            <a:pPr marL="849312" marR="0" lvl="1" indent="-354012" algn="l" rtl="0">
              <a:lnSpc>
                <a:spcPct val="100000"/>
              </a:lnSpc>
              <a:spcBef>
                <a:spcPts val="300"/>
              </a:spcBef>
              <a:spcAft>
                <a:spcPts val="0"/>
              </a:spcAft>
              <a:buClr>
                <a:schemeClr val="accent1"/>
              </a:buClr>
              <a:buSzPct val="100000"/>
              <a:buFont typeface="Rambla"/>
              <a:buAutoNum type="arabicPeriod"/>
            </a:pPr>
            <a:r>
              <a:rPr lang="en-US" sz="1800" b="0" i="0" u="none" strike="noStrike" cap="none">
                <a:solidFill>
                  <a:schemeClr val="dk1"/>
                </a:solidFill>
                <a:latin typeface="Rambla"/>
                <a:ea typeface="Rambla"/>
                <a:cs typeface="Rambla"/>
                <a:sym typeface="Rambla"/>
              </a:rPr>
              <a:t>Byzantine emperors were greatly influenced by the Orthodox Church, whereas the Roman did not worship their gods.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198" name="Shape 198"/>
          <p:cNvGrpSpPr/>
          <p:nvPr/>
        </p:nvGrpSpPr>
        <p:grpSpPr>
          <a:xfrm>
            <a:off x="-119060" y="228600"/>
            <a:ext cx="9144000" cy="6248400"/>
            <a:chOff x="1157287" y="447675"/>
            <a:chExt cx="7453312" cy="4962525"/>
          </a:xfrm>
        </p:grpSpPr>
        <p:pic>
          <p:nvPicPr>
            <p:cNvPr id="199" name="Shape 199" descr="Byzantine Empire"/>
            <p:cNvPicPr preferRelativeResize="0"/>
            <p:nvPr/>
          </p:nvPicPr>
          <p:blipFill rotWithShape="1">
            <a:blip r:embed="rId3">
              <a:alphaModFix/>
            </a:blip>
            <a:srcRect/>
            <a:stretch/>
          </p:blipFill>
          <p:spPr>
            <a:xfrm>
              <a:off x="1295400" y="447675"/>
              <a:ext cx="7315200" cy="4962525"/>
            </a:xfrm>
            <a:prstGeom prst="rect">
              <a:avLst/>
            </a:prstGeom>
            <a:noFill/>
            <a:ln>
              <a:noFill/>
            </a:ln>
          </p:spPr>
        </p:pic>
        <p:sp>
          <p:nvSpPr>
            <p:cNvPr id="200" name="Shape 200"/>
            <p:cNvSpPr txBox="1"/>
            <p:nvPr/>
          </p:nvSpPr>
          <p:spPr>
            <a:xfrm rot="-5400000">
              <a:off x="-1042192" y="2885281"/>
              <a:ext cx="4573586" cy="174625"/>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Times"/>
                <a:buNone/>
              </a:pPr>
              <a:r>
                <a:rPr lang="en-US" sz="600" b="0" i="0" u="none">
                  <a:solidFill>
                    <a:schemeClr val="dk1"/>
                  </a:solidFill>
                  <a:latin typeface="Times"/>
                  <a:ea typeface="Times"/>
                  <a:cs typeface="Times"/>
                  <a:sym typeface="Times"/>
                </a:rPr>
                <a:t>©2003 </a:t>
              </a:r>
              <a:r>
                <a:rPr lang="en-US" sz="800" b="0" i="0" u="none">
                  <a:solidFill>
                    <a:schemeClr val="dk1"/>
                  </a:solidFill>
                  <a:latin typeface="Times"/>
                  <a:ea typeface="Times"/>
                  <a:cs typeface="Times"/>
                  <a:sym typeface="Times"/>
                </a:rPr>
                <a:t>Wadsworth</a:t>
              </a:r>
              <a:r>
                <a:rPr lang="en-US" sz="600" b="0" i="0" u="none">
                  <a:solidFill>
                    <a:schemeClr val="dk1"/>
                  </a:solidFill>
                  <a:latin typeface="Times"/>
                  <a:ea typeface="Times"/>
                  <a:cs typeface="Times"/>
                  <a:sym typeface="Times"/>
                </a:rPr>
                <a:t>, a division of Thomson Learning, Inc.  Thomson Learning</a:t>
              </a:r>
              <a:r>
                <a:rPr lang="en-US" sz="600" b="0" i="0" u="none" baseline="-25000">
                  <a:solidFill>
                    <a:schemeClr val="dk1"/>
                  </a:solidFill>
                  <a:latin typeface="Times"/>
                  <a:ea typeface="Times"/>
                  <a:cs typeface="Times"/>
                  <a:sym typeface="Times"/>
                </a:rPr>
                <a:t>™</a:t>
              </a:r>
              <a:r>
                <a:rPr lang="en-US" sz="600" b="0" i="0" u="none">
                  <a:solidFill>
                    <a:schemeClr val="dk1"/>
                  </a:solidFill>
                  <a:latin typeface="Times"/>
                  <a:ea typeface="Times"/>
                  <a:cs typeface="Times"/>
                  <a:sym typeface="Times"/>
                </a:rPr>
                <a:t> is a trademark used herein under license.</a:t>
              </a:r>
            </a:p>
          </p:txBody>
        </p:sp>
      </p:grpSp>
      <p:sp>
        <p:nvSpPr>
          <p:cNvPr id="201" name="Shape 201"/>
          <p:cNvSpPr/>
          <p:nvPr/>
        </p:nvSpPr>
        <p:spPr>
          <a:xfrm>
            <a:off x="-12700" y="3608387"/>
            <a:ext cx="8967787" cy="242728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FF0000"/>
              </a:buClr>
              <a:buSzPct val="25000"/>
              <a:buFont typeface="Times New Roman"/>
              <a:buNone/>
            </a:pPr>
            <a:r>
              <a:rPr lang="en-US" sz="5400" b="1" i="0" u="none" strike="noStrike" cap="none">
                <a:solidFill>
                  <a:srgbClr val="FF0000"/>
                </a:solidFill>
                <a:latin typeface="Times New Roman"/>
                <a:ea typeface="Times New Roman"/>
                <a:cs typeface="Times New Roman"/>
                <a:sym typeface="Times New Roman"/>
              </a:rPr>
              <a:t>Why was Constantinople Chosen at Capital?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Shape 206" descr="https://thehistoryofthebyzantineempire.files.wordpress.com/2014/08/200805270407263361.gif"/>
          <p:cNvPicPr preferRelativeResize="0"/>
          <p:nvPr/>
        </p:nvPicPr>
        <p:blipFill rotWithShape="1">
          <a:blip r:embed="rId3">
            <a:alphaModFix/>
          </a:blip>
          <a:srcRect/>
          <a:stretch/>
        </p:blipFill>
        <p:spPr>
          <a:xfrm>
            <a:off x="609600" y="1295400"/>
            <a:ext cx="8137525" cy="33527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Regents Question</a:t>
            </a:r>
          </a:p>
        </p:txBody>
      </p:sp>
      <p:sp>
        <p:nvSpPr>
          <p:cNvPr id="212" name="Shape 212"/>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107950" marR="0" lvl="0" indent="-6350" algn="l" rtl="0">
              <a:lnSpc>
                <a:spcPct val="100000"/>
              </a:lnSpc>
              <a:spcBef>
                <a:spcPts val="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The strategic location of the Byzantine Empire allowed control of the key trade routes between the</a:t>
            </a:r>
          </a:p>
          <a:p>
            <a:pPr marL="107950" marR="0" lvl="0" indent="-6350"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South China Sea and the Strait of Malacca</a:t>
            </a:r>
          </a:p>
          <a:p>
            <a:pPr marL="107950" marR="0" lvl="0" indent="-6350"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Caspian Sea and the Indian Ocean</a:t>
            </a:r>
          </a:p>
          <a:p>
            <a:pPr marL="107950" marR="0" lvl="0" indent="-6350"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North Sea and the English Channel</a:t>
            </a:r>
          </a:p>
          <a:p>
            <a:pPr marL="107950" marR="0" lvl="0" indent="-6350"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Black Sea and the Mediterranean Sea</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p:nvPr/>
        </p:nvSpPr>
        <p:spPr>
          <a:xfrm>
            <a:off x="0" y="228600"/>
            <a:ext cx="5486399" cy="2678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6000" b="0" i="0" u="none">
                <a:solidFill>
                  <a:schemeClr val="dk1"/>
                </a:solidFill>
                <a:latin typeface="Arial"/>
                <a:ea typeface="Arial"/>
                <a:cs typeface="Arial"/>
                <a:sym typeface="Arial"/>
              </a:rPr>
              <a:t>Byzantium/ Constantinople</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Strategic importance for trade</a:t>
            </a:r>
          </a:p>
        </p:txBody>
      </p:sp>
      <p:sp>
        <p:nvSpPr>
          <p:cNvPr id="218" name="Shape 218"/>
          <p:cNvSpPr txBox="1"/>
          <p:nvPr/>
        </p:nvSpPr>
        <p:spPr>
          <a:xfrm>
            <a:off x="381000" y="2895600"/>
            <a:ext cx="3063874" cy="19383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Constantinople protected by series of walls, chains across the strait, and Greek fire.</a:t>
            </a:r>
          </a:p>
        </p:txBody>
      </p:sp>
      <p:pic>
        <p:nvPicPr>
          <p:cNvPr id="219" name="Shape 219" descr="http://www.awesomestories.com/images/user/1015ddb27d.jpg"/>
          <p:cNvPicPr preferRelativeResize="0"/>
          <p:nvPr/>
        </p:nvPicPr>
        <p:blipFill rotWithShape="1">
          <a:blip r:embed="rId3">
            <a:alphaModFix/>
          </a:blip>
          <a:srcRect/>
          <a:stretch/>
        </p:blipFill>
        <p:spPr>
          <a:xfrm>
            <a:off x="5486400" y="-22225"/>
            <a:ext cx="3467099" cy="3590924"/>
          </a:xfrm>
          <a:prstGeom prst="rect">
            <a:avLst/>
          </a:prstGeom>
          <a:noFill/>
          <a:ln>
            <a:noFill/>
          </a:ln>
        </p:spPr>
      </p:pic>
      <p:pic>
        <p:nvPicPr>
          <p:cNvPr id="220" name="Shape 220" descr="http://www.personal.psu.edu/faculty/d/g/dga11/constantinople.jpg"/>
          <p:cNvPicPr preferRelativeResize="0"/>
          <p:nvPr/>
        </p:nvPicPr>
        <p:blipFill rotWithShape="1">
          <a:blip r:embed="rId4">
            <a:alphaModFix/>
          </a:blip>
          <a:srcRect/>
          <a:stretch/>
        </p:blipFill>
        <p:spPr>
          <a:xfrm>
            <a:off x="4343400" y="3686175"/>
            <a:ext cx="4238625" cy="31718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Shape 225" descr="http://romeartlover.tripod.com/Istan218.jpg"/>
          <p:cNvPicPr preferRelativeResize="0"/>
          <p:nvPr/>
        </p:nvPicPr>
        <p:blipFill rotWithShape="1">
          <a:blip r:embed="rId3">
            <a:alphaModFix/>
          </a:blip>
          <a:srcRect/>
          <a:stretch/>
        </p:blipFill>
        <p:spPr>
          <a:xfrm>
            <a:off x="304800" y="533400"/>
            <a:ext cx="8470900" cy="51053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AP Question</a:t>
            </a:r>
          </a:p>
        </p:txBody>
      </p:sp>
      <p:sp>
        <p:nvSpPr>
          <p:cNvPr id="231" name="Shape 231"/>
          <p:cNvSpPr txBox="1">
            <a:spLocks noGrp="1"/>
          </p:cNvSpPr>
          <p:nvPr>
            <p:ph type="body" idx="1"/>
          </p:nvPr>
        </p:nvSpPr>
        <p:spPr>
          <a:xfrm>
            <a:off x="457200" y="1481137"/>
            <a:ext cx="8534399"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Byzantium</a:t>
            </a:r>
          </a:p>
          <a:p>
            <a:pPr marL="849312" marR="0" lvl="1" indent="-468312" algn="l" rtl="0">
              <a:lnSpc>
                <a:spcPct val="100000"/>
              </a:lnSpc>
              <a:spcBef>
                <a:spcPts val="300"/>
              </a:spcBef>
              <a:spcAft>
                <a:spcPts val="0"/>
              </a:spcAft>
              <a:buClr>
                <a:schemeClr val="accent1"/>
              </a:buClr>
              <a:buSzPct val="100000"/>
              <a:buFont typeface="Rambla"/>
              <a:buAutoNum type="arabicPeriod"/>
            </a:pPr>
            <a:r>
              <a:rPr lang="en-US" sz="2300" b="0" i="0" u="none" strike="noStrike" cap="none">
                <a:solidFill>
                  <a:schemeClr val="dk1"/>
                </a:solidFill>
                <a:latin typeface="Rambla"/>
                <a:ea typeface="Rambla"/>
                <a:cs typeface="Rambla"/>
                <a:sym typeface="Rambla"/>
              </a:rPr>
              <a:t>owed much of its prosperity to its geographical location.</a:t>
            </a:r>
          </a:p>
          <a:p>
            <a:pPr marL="849312" marR="0" lvl="1" indent="-468312" algn="l" rtl="0">
              <a:lnSpc>
                <a:spcPct val="100000"/>
              </a:lnSpc>
              <a:spcBef>
                <a:spcPts val="300"/>
              </a:spcBef>
              <a:spcAft>
                <a:spcPts val="0"/>
              </a:spcAft>
              <a:buClr>
                <a:schemeClr val="accent1"/>
              </a:buClr>
              <a:buSzPct val="100000"/>
              <a:buFont typeface="Rambla"/>
              <a:buAutoNum type="arabicPeriod"/>
            </a:pPr>
            <a:r>
              <a:rPr lang="en-US" sz="2300" b="0" i="0" u="none" strike="noStrike" cap="none">
                <a:solidFill>
                  <a:schemeClr val="dk1"/>
                </a:solidFill>
                <a:latin typeface="Rambla"/>
                <a:ea typeface="Rambla"/>
                <a:cs typeface="Rambla"/>
                <a:sym typeface="Rambla"/>
              </a:rPr>
              <a:t>received much of its strength from its steadily growing population.</a:t>
            </a:r>
          </a:p>
          <a:p>
            <a:pPr marL="849312" marR="0" lvl="1" indent="-468312" algn="l" rtl="0">
              <a:lnSpc>
                <a:spcPct val="100000"/>
              </a:lnSpc>
              <a:spcBef>
                <a:spcPts val="300"/>
              </a:spcBef>
              <a:spcAft>
                <a:spcPts val="0"/>
              </a:spcAft>
              <a:buClr>
                <a:schemeClr val="accent1"/>
              </a:buClr>
              <a:buSzPct val="100000"/>
              <a:buFont typeface="Rambla"/>
              <a:buAutoNum type="arabicPeriod"/>
            </a:pPr>
            <a:r>
              <a:rPr lang="en-US" sz="2300" b="0" i="0" u="none" strike="noStrike" cap="none">
                <a:solidFill>
                  <a:schemeClr val="dk1"/>
                </a:solidFill>
                <a:latin typeface="Rambla"/>
                <a:ea typeface="Rambla"/>
                <a:cs typeface="Rambla"/>
                <a:sym typeface="Rambla"/>
              </a:rPr>
              <a:t>failed to regain territory lost by the western Roman empire.</a:t>
            </a:r>
          </a:p>
          <a:p>
            <a:pPr marL="849312" marR="0" lvl="1" indent="-468312" algn="l" rtl="0">
              <a:lnSpc>
                <a:spcPct val="100000"/>
              </a:lnSpc>
              <a:spcBef>
                <a:spcPts val="300"/>
              </a:spcBef>
              <a:spcAft>
                <a:spcPts val="0"/>
              </a:spcAft>
              <a:buClr>
                <a:schemeClr val="accent1"/>
              </a:buClr>
              <a:buSzPct val="100000"/>
              <a:buFont typeface="Rambla"/>
              <a:buAutoNum type="arabicPeriod"/>
            </a:pPr>
            <a:r>
              <a:rPr lang="en-US" sz="2300" b="0" i="0" u="none" strike="noStrike" cap="none">
                <a:solidFill>
                  <a:schemeClr val="dk1"/>
                </a:solidFill>
                <a:latin typeface="Rambla"/>
                <a:ea typeface="Rambla"/>
                <a:cs typeface="Rambla"/>
                <a:sym typeface="Rambla"/>
              </a:rPr>
              <a:t>fell at the hands of the Seljuk Turks.</a:t>
            </a:r>
          </a:p>
          <a:p>
            <a:pPr marL="849312" marR="0" lvl="1" indent="-468312" algn="l" rtl="0">
              <a:lnSpc>
                <a:spcPct val="100000"/>
              </a:lnSpc>
              <a:spcBef>
                <a:spcPts val="300"/>
              </a:spcBef>
              <a:spcAft>
                <a:spcPts val="0"/>
              </a:spcAft>
              <a:buClr>
                <a:schemeClr val="accent1"/>
              </a:buClr>
              <a:buSzPct val="100000"/>
              <a:buFont typeface="Rambla"/>
              <a:buAutoNum type="arabicPeriod"/>
            </a:pPr>
            <a:r>
              <a:rPr lang="en-US" sz="2300" b="0" i="0" u="none" strike="noStrike" cap="none">
                <a:solidFill>
                  <a:schemeClr val="dk1"/>
                </a:solidFill>
                <a:latin typeface="Rambla"/>
                <a:ea typeface="Rambla"/>
                <a:cs typeface="Rambla"/>
                <a:sym typeface="Rambla"/>
              </a:rPr>
              <a:t>declined abruptly in the 15</a:t>
            </a:r>
            <a:r>
              <a:rPr lang="en-US" sz="2300" b="0" i="0" u="none" strike="noStrike" cap="none" baseline="30000">
                <a:solidFill>
                  <a:schemeClr val="dk1"/>
                </a:solidFill>
                <a:latin typeface="Rambla"/>
                <a:ea typeface="Rambla"/>
                <a:cs typeface="Rambla"/>
                <a:sym typeface="Rambla"/>
              </a:rPr>
              <a:t>th</a:t>
            </a:r>
            <a:r>
              <a:rPr lang="en-US" sz="2300" b="0" i="0" u="none" strike="noStrike" cap="none">
                <a:solidFill>
                  <a:schemeClr val="dk1"/>
                </a:solidFill>
                <a:latin typeface="Rambla"/>
                <a:ea typeface="Rambla"/>
                <a:cs typeface="Rambla"/>
                <a:sym typeface="Rambla"/>
              </a:rPr>
              <a:t> century.</a:t>
            </a:r>
          </a:p>
          <a:p>
            <a:pPr marL="365125" marR="0" lvl="0" indent="-263525" algn="l" rtl="0">
              <a:spcBef>
                <a:spcPts val="400"/>
              </a:spcBef>
              <a:spcAft>
                <a:spcPts val="0"/>
              </a:spcAft>
              <a:buClr>
                <a:schemeClr val="accent1"/>
              </a:buClr>
              <a:buSzPct val="68000"/>
              <a:buFont typeface="Noto Sans Symbols"/>
              <a:buNone/>
            </a:pPr>
            <a:endParaRPr sz="2300" b="0" i="0" u="none" strike="noStrike" cap="none">
              <a:solidFill>
                <a:schemeClr val="dk1"/>
              </a:solidFill>
              <a:latin typeface="Rambla"/>
              <a:ea typeface="Rambla"/>
              <a:cs typeface="Rambla"/>
              <a:sym typeface="Rambl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685800" y="609600"/>
            <a:ext cx="7772400" cy="11430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endParaRPr sz="4100" b="1" i="0" u="none" strike="noStrike" cap="none">
              <a:solidFill>
                <a:schemeClr val="dk2"/>
              </a:solidFill>
              <a:latin typeface="Rambla"/>
              <a:ea typeface="Rambla"/>
              <a:cs typeface="Rambla"/>
              <a:sym typeface="Rambla"/>
            </a:endParaRPr>
          </a:p>
        </p:txBody>
      </p:sp>
      <p:sp>
        <p:nvSpPr>
          <p:cNvPr id="237" name="Shape 237"/>
          <p:cNvSpPr txBox="1">
            <a:spLocks noGrp="1"/>
          </p:cNvSpPr>
          <p:nvPr>
            <p:ph type="body" idx="1"/>
          </p:nvPr>
        </p:nvSpPr>
        <p:spPr>
          <a:xfrm>
            <a:off x="609600" y="4419600"/>
            <a:ext cx="8305799" cy="4114800"/>
          </a:xfrm>
          <a:prstGeom prst="rect">
            <a:avLst/>
          </a:prstGeom>
          <a:noFill/>
          <a:ln>
            <a:noFill/>
          </a:ln>
        </p:spPr>
        <p:txBody>
          <a:bodyPr lIns="91425" tIns="45700" rIns="91425" bIns="45700" anchor="t" anchorCtr="0">
            <a:noAutofit/>
          </a:bodyPr>
          <a:lstStyle/>
          <a:p>
            <a:pPr marL="365125" marR="0" lvl="0" indent="-263525" algn="l" rtl="0">
              <a:lnSpc>
                <a:spcPct val="80000"/>
              </a:lnSpc>
              <a:spcBef>
                <a:spcPts val="0"/>
              </a:spcBef>
              <a:spcAft>
                <a:spcPts val="0"/>
              </a:spcAft>
              <a:buClr>
                <a:schemeClr val="accent1"/>
              </a:buClr>
              <a:buSzPct val="68000"/>
              <a:buFont typeface="Noto Sans Symbols"/>
              <a:buChar char="▶"/>
            </a:pPr>
            <a:r>
              <a:rPr lang="en-US" sz="2400" b="0" i="0" u="none" strike="noStrike" cap="none">
                <a:solidFill>
                  <a:srgbClr val="FF0000"/>
                </a:solidFill>
                <a:latin typeface="Arial"/>
                <a:ea typeface="Arial"/>
                <a:cs typeface="Arial"/>
                <a:sym typeface="Arial"/>
              </a:rPr>
              <a:t>Greek Fire </a:t>
            </a:r>
            <a:r>
              <a:rPr lang="en-US" sz="2400" b="0" i="0" u="none" strike="noStrike" cap="none">
                <a:solidFill>
                  <a:schemeClr val="dk1"/>
                </a:solidFill>
                <a:latin typeface="Arial"/>
                <a:ea typeface="Arial"/>
                <a:cs typeface="Arial"/>
                <a:sym typeface="Arial"/>
              </a:rPr>
              <a:t>- secret weapon of the Eastern Roman Emperors. The "liquid fire" was hurled on to the ships of their enemies from siphons and burst into flames on contact. As it was inextinguishable and burned even on water, it caused panic and dread. </a:t>
            </a:r>
          </a:p>
          <a:p>
            <a:pPr marL="365125" marR="0" lvl="0" indent="-263525" algn="l" rtl="0">
              <a:spcBef>
                <a:spcPts val="400"/>
              </a:spcBef>
              <a:spcAft>
                <a:spcPts val="0"/>
              </a:spcAft>
              <a:buClr>
                <a:schemeClr val="accent1"/>
              </a:buClr>
              <a:buSzPct val="68000"/>
              <a:buFont typeface="Noto Sans Symbols"/>
              <a:buNone/>
            </a:pPr>
            <a:endParaRPr sz="2400" b="0" i="0" u="none" strike="noStrike" cap="none">
              <a:solidFill>
                <a:schemeClr val="dk1"/>
              </a:solidFill>
              <a:latin typeface="Arial"/>
              <a:ea typeface="Arial"/>
              <a:cs typeface="Arial"/>
              <a:sym typeface="Arial"/>
            </a:endParaRPr>
          </a:p>
        </p:txBody>
      </p:sp>
      <p:pic>
        <p:nvPicPr>
          <p:cNvPr id="238" name="Shape 238" descr="gr_fire"/>
          <p:cNvPicPr preferRelativeResize="0">
            <a:picLocks noGrp="1"/>
          </p:cNvPicPr>
          <p:nvPr>
            <p:ph type="body" idx="1"/>
          </p:nvPr>
        </p:nvPicPr>
        <p:blipFill rotWithShape="1">
          <a:blip r:embed="rId3">
            <a:alphaModFix/>
          </a:blip>
          <a:srcRect/>
          <a:stretch/>
        </p:blipFill>
        <p:spPr>
          <a:xfrm>
            <a:off x="1066800" y="304800"/>
            <a:ext cx="7010400" cy="3786186"/>
          </a:xfrm>
          <a:prstGeom prst="rect">
            <a:avLst/>
          </a:prstGeom>
          <a:noFill/>
          <a:ln>
            <a:noFill/>
          </a:ln>
        </p:spPr>
      </p:pic>
      <p:sp>
        <p:nvSpPr>
          <p:cNvPr id="239" name="Shape 239"/>
          <p:cNvSpPr/>
          <p:nvPr/>
        </p:nvSpPr>
        <p:spPr>
          <a:xfrm>
            <a:off x="4602162" y="5741987"/>
            <a:ext cx="5018086" cy="1560512"/>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FF5A5C"/>
              </a:buClr>
              <a:buSzPct val="25000"/>
              <a:buFont typeface="Times New Roman"/>
              <a:buNone/>
            </a:pPr>
            <a:r>
              <a:rPr lang="en-US" sz="5400" b="1" i="0" u="none" strike="noStrike" cap="none">
                <a:solidFill>
                  <a:srgbClr val="FF5A5C"/>
                </a:solidFill>
                <a:latin typeface="Times New Roman"/>
                <a:ea typeface="Times New Roman"/>
                <a:cs typeface="Times New Roman"/>
                <a:sym typeface="Times New Roman"/>
              </a:rPr>
              <a:t>Any Guesses?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Byzantines were heirs to imperial </a:t>
            </a:r>
            <a:r>
              <a:rPr lang="en-US" sz="2700" b="1" i="0" u="none">
                <a:solidFill>
                  <a:srgbClr val="FF0000"/>
                </a:solidFill>
                <a:latin typeface="Rambla"/>
                <a:ea typeface="Rambla"/>
                <a:cs typeface="Rambla"/>
                <a:sym typeface="Rambla"/>
              </a:rPr>
              <a:t>Roman</a:t>
            </a:r>
            <a:r>
              <a:rPr lang="en-US" sz="2700" b="0" i="0" u="none">
                <a:solidFill>
                  <a:schemeClr val="dk1"/>
                </a:solidFill>
                <a:latin typeface="Rambla"/>
                <a:ea typeface="Rambla"/>
                <a:cs typeface="Rambla"/>
                <a:sym typeface="Rambla"/>
              </a:rPr>
              <a:t> </a:t>
            </a:r>
            <a:r>
              <a:rPr lang="en-US" sz="2700" b="0" i="0" u="sng">
                <a:solidFill>
                  <a:schemeClr val="dk1"/>
                </a:solidFill>
                <a:latin typeface="Rambla"/>
                <a:ea typeface="Rambla"/>
                <a:cs typeface="Rambla"/>
                <a:sym typeface="Rambla"/>
              </a:rPr>
              <a:t>law, government and administration</a:t>
            </a:r>
            <a:r>
              <a:rPr lang="en-US" sz="2700" b="0" i="0" u="none">
                <a:solidFill>
                  <a:schemeClr val="dk1"/>
                </a:solidFill>
                <a:latin typeface="Rambla"/>
                <a:ea typeface="Rambla"/>
                <a:cs typeface="Rambla"/>
                <a:sym typeface="Rambla"/>
              </a:rPr>
              <a:t>.</a:t>
            </a:r>
          </a:p>
          <a:p>
            <a:pPr marL="365125" marR="0" lvl="0" indent="-263525" algn="l" rtl="0">
              <a:lnSpc>
                <a:spcPct val="100000"/>
              </a:lnSpc>
              <a:spcBef>
                <a:spcPts val="40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Fundamentally </a:t>
            </a:r>
            <a:r>
              <a:rPr lang="en-US" sz="2700" b="1" i="0" u="none">
                <a:solidFill>
                  <a:srgbClr val="FF0000"/>
                </a:solidFill>
                <a:latin typeface="Rambla"/>
                <a:ea typeface="Rambla"/>
                <a:cs typeface="Rambla"/>
                <a:sym typeface="Rambla"/>
              </a:rPr>
              <a:t>Greek</a:t>
            </a:r>
            <a:r>
              <a:rPr lang="en-US" sz="2700" b="0" i="0" u="none">
                <a:solidFill>
                  <a:schemeClr val="dk1"/>
                </a:solidFill>
                <a:latin typeface="Rambla"/>
                <a:ea typeface="Rambla"/>
                <a:cs typeface="Rambla"/>
                <a:sym typeface="Rambla"/>
              </a:rPr>
              <a:t> in both </a:t>
            </a:r>
            <a:r>
              <a:rPr lang="en-US" sz="2700" b="0" i="0" u="sng">
                <a:solidFill>
                  <a:schemeClr val="dk1"/>
                </a:solidFill>
                <a:latin typeface="Rambla"/>
                <a:ea typeface="Rambla"/>
                <a:cs typeface="Rambla"/>
                <a:sym typeface="Rambla"/>
              </a:rPr>
              <a:t>language and culture/art</a:t>
            </a:r>
            <a:r>
              <a:rPr lang="en-US" sz="2700" b="0" i="0" u="none">
                <a:solidFill>
                  <a:schemeClr val="dk1"/>
                </a:solidFill>
                <a:latin typeface="Rambla"/>
                <a:ea typeface="Rambla"/>
                <a:cs typeface="Rambla"/>
                <a:sym typeface="Rambla"/>
              </a:rPr>
              <a:t>.</a:t>
            </a:r>
          </a:p>
          <a:p>
            <a:pPr marL="365125" marR="0" lvl="0" indent="-263525" algn="l" rtl="0">
              <a:lnSpc>
                <a:spcPct val="100000"/>
              </a:lnSpc>
              <a:spcBef>
                <a:spcPts val="400"/>
              </a:spcBef>
              <a:spcAft>
                <a:spcPts val="0"/>
              </a:spcAft>
              <a:buClr>
                <a:schemeClr val="accent1"/>
              </a:buClr>
              <a:buSzPct val="68000"/>
              <a:buFont typeface="Noto Sans Symbols"/>
              <a:buChar char="▶"/>
            </a:pPr>
            <a:r>
              <a:rPr lang="en-US" sz="2700" b="0" i="0" u="none">
                <a:solidFill>
                  <a:srgbClr val="FF0000"/>
                </a:solidFill>
                <a:latin typeface="Rambla"/>
                <a:ea typeface="Rambla"/>
                <a:cs typeface="Rambla"/>
                <a:sym typeface="Rambla"/>
              </a:rPr>
              <a:t>Orthodox Christian State </a:t>
            </a:r>
            <a:r>
              <a:rPr lang="en-US" sz="2700" b="0" i="0" u="none">
                <a:solidFill>
                  <a:schemeClr val="dk1"/>
                </a:solidFill>
                <a:latin typeface="Rambla"/>
                <a:ea typeface="Rambla"/>
                <a:cs typeface="Rambla"/>
                <a:sym typeface="Rambla"/>
              </a:rPr>
              <a:t>– Church controlled government.</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245" name="Shape 245"/>
          <p:cNvSpPr txBox="1">
            <a:spLocks noGrp="1"/>
          </p:cNvSpPr>
          <p:nvPr>
            <p:ph type="title"/>
          </p:nvPr>
        </p:nvSpPr>
        <p:spPr>
          <a:xfrm>
            <a:off x="146050" y="274637"/>
            <a:ext cx="8540750" cy="1358899"/>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FF0066"/>
              </a:buClr>
              <a:buSzPct val="25000"/>
              <a:buFont typeface="Rambla"/>
              <a:buNone/>
            </a:pPr>
            <a:r>
              <a:rPr lang="en-US" sz="4800" b="1" i="0" u="none" strike="noStrike" cap="none">
                <a:solidFill>
                  <a:srgbClr val="FF0066"/>
                </a:solidFill>
                <a:latin typeface="Rambla"/>
                <a:ea typeface="Rambla"/>
                <a:cs typeface="Rambla"/>
                <a:sym typeface="Rambla"/>
              </a:rPr>
              <a:t>Cultural Impact</a:t>
            </a:r>
          </a:p>
        </p:txBody>
      </p:sp>
      <p:sp>
        <p:nvSpPr>
          <p:cNvPr id="246" name="Shape 246"/>
          <p:cNvSpPr/>
          <p:nvPr/>
        </p:nvSpPr>
        <p:spPr>
          <a:xfrm>
            <a:off x="6934200" y="4876800"/>
            <a:ext cx="1524000" cy="1219199"/>
          </a:xfrm>
          <a:custGeom>
            <a:avLst/>
            <a:gdLst/>
            <a:ahLst/>
            <a:cxnLst/>
            <a:rect l="0" t="0" r="0" b="0"/>
            <a:pathLst>
              <a:path w="120000" h="120000" extrusionOk="0">
                <a:moveTo>
                  <a:pt x="0" y="45835"/>
                </a:moveTo>
                <a:lnTo>
                  <a:pt x="45836" y="45836"/>
                </a:lnTo>
                <a:lnTo>
                  <a:pt x="60000" y="0"/>
                </a:lnTo>
                <a:lnTo>
                  <a:pt x="74163" y="45836"/>
                </a:lnTo>
                <a:lnTo>
                  <a:pt x="119999" y="45835"/>
                </a:lnTo>
                <a:lnTo>
                  <a:pt x="82917" y="74163"/>
                </a:lnTo>
                <a:lnTo>
                  <a:pt x="97081" y="119999"/>
                </a:lnTo>
                <a:lnTo>
                  <a:pt x="60000" y="91671"/>
                </a:lnTo>
                <a:lnTo>
                  <a:pt x="22918" y="119999"/>
                </a:lnTo>
                <a:lnTo>
                  <a:pt x="37082" y="74163"/>
                </a:lnTo>
                <a:lnTo>
                  <a:pt x="0" y="45835"/>
                </a:lnTo>
                <a:close/>
              </a:path>
            </a:pathLst>
          </a:custGeom>
          <a:solidFill>
            <a:schemeClr val="accent1"/>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247" name="Shape 247"/>
          <p:cNvSpPr/>
          <p:nvPr/>
        </p:nvSpPr>
        <p:spPr>
          <a:xfrm>
            <a:off x="3124200" y="4572000"/>
            <a:ext cx="3505200" cy="1676399"/>
          </a:xfrm>
          <a:prstGeom prst="roundRect">
            <a:avLst>
              <a:gd name="adj" fmla="val 16667"/>
            </a:avLst>
          </a:prstGeom>
          <a:solidFill>
            <a:schemeClr val="accent1"/>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FFFFFF"/>
              </a:buClr>
              <a:buSzPct val="25000"/>
              <a:buFont typeface="Rambla"/>
              <a:buNone/>
            </a:pPr>
            <a:r>
              <a:rPr lang="en-US" sz="2400" b="0" i="0" u="none">
                <a:solidFill>
                  <a:srgbClr val="FFFFFF"/>
                </a:solidFill>
                <a:latin typeface="Rambla"/>
                <a:ea typeface="Rambla"/>
                <a:cs typeface="Rambla"/>
                <a:sym typeface="Rambla"/>
              </a:rPr>
              <a:t>Preserved Greek &amp; Roman Culture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p:nvPr/>
        </p:nvSpPr>
        <p:spPr>
          <a:xfrm>
            <a:off x="609600" y="685800"/>
            <a:ext cx="8091487" cy="7016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4000" b="0" i="0" u="none">
                <a:solidFill>
                  <a:schemeClr val="dk1"/>
                </a:solidFill>
                <a:latin typeface="Arial"/>
                <a:ea typeface="Arial"/>
                <a:cs typeface="Arial"/>
                <a:sym typeface="Arial"/>
              </a:rPr>
              <a:t>Byzantine Empire</a:t>
            </a:r>
          </a:p>
        </p:txBody>
      </p:sp>
      <p:pic>
        <p:nvPicPr>
          <p:cNvPr id="129" name="Shape 129" descr="vladmir"/>
          <p:cNvPicPr preferRelativeResize="0"/>
          <p:nvPr/>
        </p:nvPicPr>
        <p:blipFill rotWithShape="1">
          <a:blip r:embed="rId3">
            <a:alphaModFix/>
          </a:blip>
          <a:srcRect/>
          <a:stretch/>
        </p:blipFill>
        <p:spPr>
          <a:xfrm>
            <a:off x="381000" y="1905000"/>
            <a:ext cx="3343274" cy="4572000"/>
          </a:xfrm>
          <a:prstGeom prst="rect">
            <a:avLst/>
          </a:prstGeom>
          <a:noFill/>
          <a:ln>
            <a:noFill/>
          </a:ln>
        </p:spPr>
      </p:pic>
      <p:sp>
        <p:nvSpPr>
          <p:cNvPr id="130" name="Shape 130"/>
          <p:cNvSpPr txBox="1"/>
          <p:nvPr/>
        </p:nvSpPr>
        <p:spPr>
          <a:xfrm>
            <a:off x="3962400" y="1981200"/>
            <a:ext cx="5181600" cy="161607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Times New Roman"/>
              <a:buNone/>
            </a:pPr>
            <a:endParaRPr sz="4000" b="0" i="0" u="none">
              <a:solidFill>
                <a:schemeClr val="dk1"/>
              </a:solidFill>
              <a:latin typeface="Arial"/>
              <a:ea typeface="Arial"/>
              <a:cs typeface="Arial"/>
              <a:sym typeface="Arial"/>
            </a:endParaRPr>
          </a:p>
          <a:p>
            <a:pPr marL="0" marR="0" lvl="0" indent="0" algn="l" rtl="0">
              <a:lnSpc>
                <a:spcPct val="100000"/>
              </a:lnSpc>
              <a:spcBef>
                <a:spcPts val="2000"/>
              </a:spcBef>
              <a:spcAft>
                <a:spcPts val="0"/>
              </a:spcAft>
              <a:buClr>
                <a:schemeClr val="dk1"/>
              </a:buClr>
              <a:buSzPct val="25000"/>
              <a:buFont typeface="Arial"/>
              <a:buNone/>
            </a:pPr>
            <a:r>
              <a:rPr lang="en-US" sz="4000" b="0" i="0" u="none">
                <a:solidFill>
                  <a:schemeClr val="dk1"/>
                </a:solidFill>
                <a:latin typeface="Arial"/>
                <a:ea typeface="Arial"/>
                <a:cs typeface="Arial"/>
                <a:sym typeface="Arial"/>
              </a:rPr>
              <a:t>330 - 1453</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Which region had the greatest influence on the historical and cultural development of the Byzantine Empire?</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Mesoamerica</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India</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Rome</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Egypt</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253" name="Shape 253"/>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Regents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Shape 258" descr="ca5"/>
          <p:cNvPicPr preferRelativeResize="0"/>
          <p:nvPr/>
        </p:nvPicPr>
        <p:blipFill rotWithShape="1">
          <a:blip r:embed="rId3">
            <a:alphaModFix/>
          </a:blip>
          <a:srcRect/>
          <a:stretch/>
        </p:blipFill>
        <p:spPr>
          <a:xfrm>
            <a:off x="3962400" y="0"/>
            <a:ext cx="5116511" cy="6858000"/>
          </a:xfrm>
          <a:prstGeom prst="rect">
            <a:avLst/>
          </a:prstGeom>
          <a:noFill/>
          <a:ln>
            <a:noFill/>
          </a:ln>
        </p:spPr>
      </p:pic>
      <p:sp>
        <p:nvSpPr>
          <p:cNvPr id="259" name="Shape 259"/>
          <p:cNvSpPr txBox="1"/>
          <p:nvPr/>
        </p:nvSpPr>
        <p:spPr>
          <a:xfrm>
            <a:off x="0" y="0"/>
            <a:ext cx="3962399" cy="60023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To be a citizen of Byzantine Empire had to be </a:t>
            </a:r>
            <a:r>
              <a:rPr lang="en-US" sz="2400" b="1" i="0" u="none">
                <a:solidFill>
                  <a:srgbClr val="FF0000"/>
                </a:solidFill>
                <a:latin typeface="Arial"/>
                <a:ea typeface="Arial"/>
                <a:cs typeface="Arial"/>
                <a:sym typeface="Arial"/>
              </a:rPr>
              <a:t>Orthodox Christian</a:t>
            </a:r>
            <a:r>
              <a:rPr lang="en-US" sz="2400" b="0" i="0" u="none">
                <a:solidFill>
                  <a:srgbClr val="FF0000"/>
                </a:solidFill>
                <a:latin typeface="Arial"/>
                <a:ea typeface="Arial"/>
                <a:cs typeface="Arial"/>
                <a:sym typeface="Arial"/>
              </a:rPr>
              <a:t>.</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Orthodox believe Catholic Pope to be laughably arrogant.  “Better the turban of the Turk than the tiara of the Pope.”</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They will mutually </a:t>
            </a:r>
            <a:r>
              <a:rPr lang="en-US" sz="2400" b="0" i="0" u="none">
                <a:solidFill>
                  <a:srgbClr val="FF0000"/>
                </a:solidFill>
                <a:latin typeface="Arial"/>
                <a:ea typeface="Arial"/>
                <a:cs typeface="Arial"/>
                <a:sym typeface="Arial"/>
              </a:rPr>
              <a:t>excommunicate</a:t>
            </a:r>
            <a:r>
              <a:rPr lang="en-US" sz="2400" b="0" i="0" u="none">
                <a:solidFill>
                  <a:schemeClr val="dk1"/>
                </a:solidFill>
                <a:latin typeface="Arial"/>
                <a:ea typeface="Arial"/>
                <a:cs typeface="Arial"/>
                <a:sym typeface="Arial"/>
              </a:rPr>
              <a:t> each other (deny </a:t>
            </a:r>
            <a:r>
              <a:rPr lang="en-US" sz="2400" b="0" i="0" u="none">
                <a:solidFill>
                  <a:srgbClr val="FF0000"/>
                </a:solidFill>
                <a:latin typeface="Arial"/>
                <a:ea typeface="Arial"/>
                <a:cs typeface="Arial"/>
                <a:sym typeface="Arial"/>
              </a:rPr>
              <a:t>sacraments</a:t>
            </a:r>
            <a:r>
              <a:rPr lang="en-US" sz="2400" b="0" i="0" u="none">
                <a:solidFill>
                  <a:schemeClr val="dk1"/>
                </a:solidFill>
                <a:latin typeface="Arial"/>
                <a:ea typeface="Arial"/>
                <a:cs typeface="Arial"/>
                <a:sym typeface="Arial"/>
              </a:rPr>
              <a:t> – rites of faith) in 1054 – </a:t>
            </a:r>
            <a:r>
              <a:rPr lang="en-US" sz="2400" b="0" i="0" u="none">
                <a:solidFill>
                  <a:srgbClr val="FF0000"/>
                </a:solidFill>
                <a:latin typeface="Arial"/>
                <a:ea typeface="Arial"/>
                <a:cs typeface="Arial"/>
                <a:sym typeface="Arial"/>
              </a:rPr>
              <a:t>schism</a:t>
            </a:r>
            <a:r>
              <a:rPr lang="en-US" sz="2400" b="0" i="0" u="none">
                <a:solidFill>
                  <a:schemeClr val="dk1"/>
                </a:solidFill>
                <a:latin typeface="Arial"/>
                <a:ea typeface="Arial"/>
                <a:cs typeface="Arial"/>
                <a:sym typeface="Arial"/>
              </a:rPr>
              <a:t> [division] of faith)</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Shape 264"/>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Comparison of Christianity</a:t>
            </a:r>
          </a:p>
        </p:txBody>
      </p:sp>
      <p:sp>
        <p:nvSpPr>
          <p:cNvPr id="265" name="Shape 265"/>
          <p:cNvSpPr txBox="1">
            <a:spLocks noGrp="1"/>
          </p:cNvSpPr>
          <p:nvPr>
            <p:ph type="body" idx="1"/>
          </p:nvPr>
        </p:nvSpPr>
        <p:spPr>
          <a:xfrm>
            <a:off x="457200" y="5410200"/>
            <a:ext cx="4040187" cy="762000"/>
          </a:xfrm>
          <a:prstGeom prst="rect">
            <a:avLst/>
          </a:prstGeom>
          <a:solidFill>
            <a:schemeClr val="accent1"/>
          </a:solidFill>
          <a:ln w="9650" cap="flat" cmpd="sng">
            <a:solidFill>
              <a:schemeClr val="accent1"/>
            </a:solidFill>
            <a:prstDash val="solid"/>
            <a:miter/>
            <a:headEnd type="none" w="med" len="med"/>
            <a:tailEnd type="none" w="med" len="med"/>
          </a:ln>
        </p:spPr>
        <p:txBody>
          <a:bodyPr lIns="182875" tIns="45700" rIns="91425" bIns="45700" anchor="ctr" anchorCtr="0">
            <a:noAutofit/>
          </a:bodyPr>
          <a:lstStyle/>
          <a:p>
            <a:pPr marL="0" marR="0" lvl="0" indent="0" algn="l" rtl="0">
              <a:lnSpc>
                <a:spcPct val="100000"/>
              </a:lnSpc>
              <a:spcBef>
                <a:spcPts val="0"/>
              </a:spcBef>
              <a:spcAft>
                <a:spcPts val="0"/>
              </a:spcAft>
              <a:buClr>
                <a:schemeClr val="accent1"/>
              </a:buClr>
              <a:buSzPct val="25000"/>
              <a:buFont typeface="Noto Sans Symbols"/>
              <a:buNone/>
            </a:pPr>
            <a:r>
              <a:rPr lang="en-US" sz="2400" b="0" i="0" u="none" strike="noStrike" cap="none">
                <a:solidFill>
                  <a:schemeClr val="lt1"/>
                </a:solidFill>
                <a:latin typeface="Rambla"/>
                <a:ea typeface="Rambla"/>
                <a:cs typeface="Rambla"/>
                <a:sym typeface="Rambla"/>
              </a:rPr>
              <a:t>Catholic</a:t>
            </a:r>
          </a:p>
        </p:txBody>
      </p:sp>
      <p:sp>
        <p:nvSpPr>
          <p:cNvPr id="266" name="Shape 266"/>
          <p:cNvSpPr txBox="1">
            <a:spLocks noGrp="1"/>
          </p:cNvSpPr>
          <p:nvPr>
            <p:ph type="body" idx="1"/>
          </p:nvPr>
        </p:nvSpPr>
        <p:spPr>
          <a:xfrm>
            <a:off x="4645025" y="5410200"/>
            <a:ext cx="4041774" cy="762000"/>
          </a:xfrm>
          <a:prstGeom prst="rect">
            <a:avLst/>
          </a:prstGeom>
          <a:solidFill>
            <a:schemeClr val="accent1"/>
          </a:solidFill>
          <a:ln w="9650" cap="flat" cmpd="sng">
            <a:solidFill>
              <a:schemeClr val="accent1"/>
            </a:solidFill>
            <a:prstDash val="solid"/>
            <a:miter/>
            <a:headEnd type="none" w="med" len="med"/>
            <a:tailEnd type="none" w="med" len="med"/>
          </a:ln>
        </p:spPr>
        <p:txBody>
          <a:bodyPr lIns="182875" tIns="45700" rIns="91425" bIns="45700" anchor="ctr" anchorCtr="0">
            <a:noAutofit/>
          </a:bodyPr>
          <a:lstStyle/>
          <a:p>
            <a:pPr marL="0" marR="0" lvl="0" indent="0" algn="l" rtl="0">
              <a:lnSpc>
                <a:spcPct val="100000"/>
              </a:lnSpc>
              <a:spcBef>
                <a:spcPts val="0"/>
              </a:spcBef>
              <a:spcAft>
                <a:spcPts val="0"/>
              </a:spcAft>
              <a:buClr>
                <a:schemeClr val="accent1"/>
              </a:buClr>
              <a:buSzPct val="25000"/>
              <a:buFont typeface="Noto Sans Symbols"/>
              <a:buNone/>
            </a:pPr>
            <a:r>
              <a:rPr lang="en-US" sz="2400" b="0" i="0" u="none" strike="noStrike" cap="none">
                <a:solidFill>
                  <a:schemeClr val="lt1"/>
                </a:solidFill>
                <a:latin typeface="Rambla"/>
                <a:ea typeface="Rambla"/>
                <a:cs typeface="Rambla"/>
                <a:sym typeface="Rambla"/>
              </a:rPr>
              <a:t>Orthodox</a:t>
            </a:r>
          </a:p>
        </p:txBody>
      </p:sp>
      <p:sp>
        <p:nvSpPr>
          <p:cNvPr id="267" name="Shape 267"/>
          <p:cNvSpPr txBox="1">
            <a:spLocks noGrp="1"/>
          </p:cNvSpPr>
          <p:nvPr>
            <p:ph type="body" idx="1"/>
          </p:nvPr>
        </p:nvSpPr>
        <p:spPr>
          <a:xfrm>
            <a:off x="457200" y="1444625"/>
            <a:ext cx="4040187" cy="3941761"/>
          </a:xfrm>
          <a:prstGeom prst="rect">
            <a:avLst/>
          </a:prstGeom>
          <a:noFill/>
          <a:ln>
            <a:noFill/>
          </a:ln>
        </p:spPr>
        <p:txBody>
          <a:bodyPr lIns="91425" tIns="45700" rIns="91425" bIns="45700" anchor="t" anchorCtr="0">
            <a:noAutofit/>
          </a:bodyPr>
          <a:lstStyle/>
          <a:p>
            <a:pPr marL="365125" marR="0" lvl="0" indent="-263525" algn="l" rtl="0">
              <a:lnSpc>
                <a:spcPct val="90000"/>
              </a:lnSpc>
              <a:spcBef>
                <a:spcPts val="0"/>
              </a:spcBef>
              <a:spcAft>
                <a:spcPts val="0"/>
              </a:spcAft>
              <a:buClr>
                <a:schemeClr val="accent1"/>
              </a:buClr>
              <a:buSzPct val="68000"/>
              <a:buFont typeface="Noto Sans Symbols"/>
              <a:buChar char="▶"/>
            </a:pPr>
            <a:r>
              <a:rPr lang="en-US" sz="2200" b="0" i="0" u="none" strike="noStrike" cap="none">
                <a:solidFill>
                  <a:srgbClr val="FF0000"/>
                </a:solidFill>
                <a:latin typeface="Rambla"/>
                <a:ea typeface="Rambla"/>
                <a:cs typeface="Rambla"/>
                <a:sym typeface="Rambla"/>
              </a:rPr>
              <a:t>Pope is leader of Papal state</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200" b="0" i="0" u="none" strike="noStrike" cap="none">
                <a:solidFill>
                  <a:srgbClr val="FF0000"/>
                </a:solidFill>
                <a:latin typeface="Rambla"/>
                <a:ea typeface="Rambla"/>
                <a:cs typeface="Rambla"/>
                <a:sym typeface="Rambla"/>
              </a:rPr>
              <a:t>Priest can not marry</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200" b="0" i="0" u="none" strike="noStrike" cap="none">
                <a:solidFill>
                  <a:schemeClr val="dk1"/>
                </a:solidFill>
                <a:latin typeface="Rambla"/>
                <a:ea typeface="Rambla"/>
                <a:cs typeface="Rambla"/>
                <a:sym typeface="Rambla"/>
              </a:rPr>
              <a:t>Divorce not possible</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200" b="0" i="0" u="none" strike="noStrike" cap="none">
                <a:solidFill>
                  <a:srgbClr val="FF0000"/>
                </a:solidFill>
                <a:latin typeface="Rambla"/>
                <a:ea typeface="Rambla"/>
                <a:cs typeface="Rambla"/>
                <a:sym typeface="Rambla"/>
              </a:rPr>
              <a:t>Believe in the trinity </a:t>
            </a:r>
            <a:r>
              <a:rPr lang="en-US" sz="2200" b="0" i="0" u="none" strike="noStrike" cap="none">
                <a:solidFill>
                  <a:schemeClr val="dk1"/>
                </a:solidFill>
                <a:latin typeface="Rambla"/>
                <a:ea typeface="Rambla"/>
                <a:cs typeface="Rambla"/>
                <a:sym typeface="Rambla"/>
              </a:rPr>
              <a:t>(God the father, God the Son, and God the Holy Spirit as ONE being)</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200" b="0" i="0" u="none" strike="noStrike" cap="none">
                <a:solidFill>
                  <a:schemeClr val="dk1"/>
                </a:solidFill>
                <a:latin typeface="Rambla"/>
                <a:ea typeface="Rambla"/>
                <a:cs typeface="Rambla"/>
                <a:sym typeface="Rambla"/>
              </a:rPr>
              <a:t>Believe that Mary gave birth to Jesus without sin (sex) – Immaculate Conception</a:t>
            </a:r>
          </a:p>
        </p:txBody>
      </p:sp>
      <p:sp>
        <p:nvSpPr>
          <p:cNvPr id="268" name="Shape 268"/>
          <p:cNvSpPr txBox="1">
            <a:spLocks noGrp="1"/>
          </p:cNvSpPr>
          <p:nvPr>
            <p:ph type="body" idx="2"/>
          </p:nvPr>
        </p:nvSpPr>
        <p:spPr>
          <a:xfrm>
            <a:off x="4645025" y="1444625"/>
            <a:ext cx="4041774" cy="39417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400" b="0" i="0" u="none" strike="noStrike" cap="none">
                <a:solidFill>
                  <a:srgbClr val="FF0000"/>
                </a:solidFill>
                <a:latin typeface="Rambla"/>
                <a:ea typeface="Rambla"/>
                <a:cs typeface="Rambla"/>
                <a:sym typeface="Rambla"/>
              </a:rPr>
              <a:t>Patriarch is head of Byzantine Church &amp; State</a:t>
            </a:r>
          </a:p>
          <a:p>
            <a:pPr marL="365125" marR="0" lvl="0" indent="-263525" algn="l" rtl="0">
              <a:lnSpc>
                <a:spcPct val="100000"/>
              </a:lnSpc>
              <a:spcBef>
                <a:spcPts val="0"/>
              </a:spcBef>
              <a:spcAft>
                <a:spcPts val="0"/>
              </a:spcAft>
              <a:buClr>
                <a:schemeClr val="accent1"/>
              </a:buClr>
              <a:buSzPct val="68000"/>
              <a:buFont typeface="Noto Sans Symbols"/>
              <a:buChar char="▶"/>
            </a:pPr>
            <a:r>
              <a:rPr lang="en-US" sz="2400" b="0" i="0" u="none" strike="noStrike" cap="none">
                <a:solidFill>
                  <a:srgbClr val="FF0000"/>
                </a:solidFill>
                <a:latin typeface="Rambla"/>
                <a:ea typeface="Rambla"/>
                <a:cs typeface="Rambla"/>
                <a:sym typeface="Rambla"/>
              </a:rPr>
              <a:t>Priests can marry</a:t>
            </a:r>
          </a:p>
          <a:p>
            <a:pPr marL="365125" marR="0" lvl="0" indent="-263525" algn="l" rtl="0">
              <a:lnSpc>
                <a:spcPct val="100000"/>
              </a:lnSpc>
              <a:spcBef>
                <a:spcPts val="0"/>
              </a:spcBef>
              <a:spcAft>
                <a:spcPts val="0"/>
              </a:spcAft>
              <a:buClr>
                <a:schemeClr val="accent1"/>
              </a:buClr>
              <a:buSzPct val="68000"/>
              <a:buFont typeface="Noto Sans Symbols"/>
              <a:buChar char="▶"/>
            </a:pPr>
            <a:r>
              <a:rPr lang="en-US" sz="2400" b="0" i="0" u="none" strike="noStrike" cap="none">
                <a:solidFill>
                  <a:schemeClr val="dk1"/>
                </a:solidFill>
                <a:latin typeface="Rambla"/>
                <a:ea typeface="Rambla"/>
                <a:cs typeface="Rambla"/>
                <a:sym typeface="Rambla"/>
              </a:rPr>
              <a:t>Divorce possible with adultery</a:t>
            </a:r>
          </a:p>
          <a:p>
            <a:pPr marL="365125" marR="0" lvl="0" indent="-263525" algn="l" rtl="0">
              <a:lnSpc>
                <a:spcPct val="100000"/>
              </a:lnSpc>
              <a:spcBef>
                <a:spcPts val="0"/>
              </a:spcBef>
              <a:spcAft>
                <a:spcPts val="0"/>
              </a:spcAft>
              <a:buClr>
                <a:schemeClr val="accent1"/>
              </a:buClr>
              <a:buSzPct val="68000"/>
              <a:buFont typeface="Noto Sans Symbols"/>
              <a:buChar char="▶"/>
            </a:pPr>
            <a:r>
              <a:rPr lang="en-US" sz="2400" b="0" i="0" u="none" strike="noStrike" cap="none">
                <a:solidFill>
                  <a:schemeClr val="dk1"/>
                </a:solidFill>
                <a:latin typeface="Rambla"/>
                <a:ea typeface="Rambla"/>
                <a:cs typeface="Rambla"/>
                <a:sym typeface="Rambla"/>
              </a:rPr>
              <a:t>Does not believe that Trinity is one being</a:t>
            </a:r>
          </a:p>
          <a:p>
            <a:pPr marL="365125" marR="0" lvl="0" indent="-263525" algn="l" rtl="0">
              <a:lnSpc>
                <a:spcPct val="100000"/>
              </a:lnSpc>
              <a:spcBef>
                <a:spcPts val="0"/>
              </a:spcBef>
              <a:spcAft>
                <a:spcPts val="0"/>
              </a:spcAft>
              <a:buClr>
                <a:schemeClr val="accent1"/>
              </a:buClr>
              <a:buSzPct val="68000"/>
              <a:buFont typeface="Noto Sans Symbols"/>
              <a:buChar char="▶"/>
            </a:pPr>
            <a:r>
              <a:rPr lang="en-US" sz="2400" b="0" i="0" u="none" strike="noStrike" cap="none">
                <a:solidFill>
                  <a:schemeClr val="dk1"/>
                </a:solidFill>
                <a:latin typeface="Rambla"/>
                <a:ea typeface="Rambla"/>
                <a:cs typeface="Rambla"/>
                <a:sym typeface="Rambla"/>
              </a:rPr>
              <a:t>Does not believe in the Immaculate Conception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685800" y="1143000"/>
            <a:ext cx="7772400" cy="4114800"/>
          </a:xfrm>
          <a:prstGeom prst="rect">
            <a:avLst/>
          </a:prstGeom>
          <a:noFill/>
          <a:ln>
            <a:noFill/>
          </a:ln>
        </p:spPr>
        <p:txBody>
          <a:bodyPr lIns="91425" tIns="45700" rIns="91425" bIns="45700" anchor="t" anchorCtr="0">
            <a:noAutofit/>
          </a:bodyPr>
          <a:lstStyle/>
          <a:p>
            <a:pPr marL="365125" marR="0" lvl="0" indent="-263525" algn="l" rtl="0">
              <a:lnSpc>
                <a:spcPct val="90000"/>
              </a:lnSpc>
              <a:spcBef>
                <a:spcPts val="0"/>
              </a:spcBef>
              <a:spcAft>
                <a:spcPts val="0"/>
              </a:spcAft>
              <a:buClr>
                <a:schemeClr val="accent1"/>
              </a:buClr>
              <a:buSzPct val="68000"/>
              <a:buFont typeface="Noto Sans Symbols"/>
              <a:buChar char="▶"/>
            </a:pPr>
            <a:r>
              <a:rPr lang="en-US" sz="2400" b="0" i="0" u="none">
                <a:solidFill>
                  <a:schemeClr val="dk1"/>
                </a:solidFill>
                <a:latin typeface="Arial"/>
                <a:ea typeface="Arial"/>
                <a:cs typeface="Arial"/>
                <a:sym typeface="Arial"/>
              </a:rPr>
              <a:t>“Western Europe owed a debt of gratitude to the Empire that for almost a thousand years ensured the survival of Christianity during a time when Europe was too weak to accomplish the task.”</a:t>
            </a:r>
            <a:br>
              <a:rPr lang="en-US" sz="2400" b="0" i="0" u="none">
                <a:solidFill>
                  <a:schemeClr val="dk1"/>
                </a:solidFill>
                <a:latin typeface="Arial"/>
                <a:ea typeface="Arial"/>
                <a:cs typeface="Arial"/>
                <a:sym typeface="Arial"/>
              </a:rPr>
            </a:br>
            <a:r>
              <a:rPr lang="en-US" sz="2400" b="0" i="0" u="none">
                <a:solidFill>
                  <a:schemeClr val="dk1"/>
                </a:solidFill>
                <a:latin typeface="Arial"/>
                <a:ea typeface="Arial"/>
                <a:cs typeface="Arial"/>
                <a:sym typeface="Arial"/>
              </a:rPr>
              <a:t/>
            </a:r>
            <a:br>
              <a:rPr lang="en-US" sz="2400" b="0" i="0" u="none">
                <a:solidFill>
                  <a:schemeClr val="dk1"/>
                </a:solidFill>
                <a:latin typeface="Arial"/>
                <a:ea typeface="Arial"/>
                <a:cs typeface="Arial"/>
                <a:sym typeface="Arial"/>
              </a:rPr>
            </a:br>
            <a:r>
              <a:rPr lang="en-US" sz="2400" b="0" i="0" u="none">
                <a:solidFill>
                  <a:schemeClr val="dk1"/>
                </a:solidFill>
                <a:latin typeface="Arial"/>
                <a:ea typeface="Arial"/>
                <a:cs typeface="Arial"/>
                <a:sym typeface="Arial"/>
              </a:rPr>
              <a:t>Which Empire is referred to in this quotation?</a:t>
            </a:r>
            <a:br>
              <a:rPr lang="en-US" sz="2400" b="0" i="0" u="none">
                <a:solidFill>
                  <a:schemeClr val="dk1"/>
                </a:solidFill>
                <a:latin typeface="Arial"/>
                <a:ea typeface="Arial"/>
                <a:cs typeface="Arial"/>
                <a:sym typeface="Arial"/>
              </a:rPr>
            </a:br>
            <a:endParaRPr lang="en-US" sz="2400" b="0" i="0" u="none">
              <a:solidFill>
                <a:schemeClr val="dk1"/>
              </a:solidFill>
              <a:latin typeface="Arial"/>
              <a:ea typeface="Arial"/>
              <a:cs typeface="Arial"/>
              <a:sym typeface="Arial"/>
            </a:endParaRPr>
          </a:p>
          <a:p>
            <a:pPr marL="365125" marR="0" lvl="0" indent="-263525" algn="l" rtl="0">
              <a:lnSpc>
                <a:spcPct val="90000"/>
              </a:lnSpc>
              <a:spcBef>
                <a:spcPts val="400"/>
              </a:spcBef>
              <a:spcAft>
                <a:spcPts val="0"/>
              </a:spcAft>
              <a:buClr>
                <a:schemeClr val="accent1"/>
              </a:buClr>
              <a:buSzPct val="68000"/>
              <a:buFont typeface="Noto Sans Symbols"/>
              <a:buChar char="▶"/>
            </a:pPr>
            <a:r>
              <a:rPr lang="en-US" sz="2400" b="0" i="0" u="none">
                <a:solidFill>
                  <a:schemeClr val="dk1"/>
                </a:solidFill>
                <a:latin typeface="Arial"/>
                <a:ea typeface="Arial"/>
                <a:cs typeface="Arial"/>
                <a:sym typeface="Arial"/>
              </a:rPr>
              <a:t>Hellenistic </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400" b="0" i="0" u="none">
                <a:solidFill>
                  <a:schemeClr val="dk1"/>
                </a:solidFill>
                <a:latin typeface="Arial"/>
                <a:ea typeface="Arial"/>
                <a:cs typeface="Arial"/>
                <a:sym typeface="Arial"/>
              </a:rPr>
              <a:t>Mongol </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400" b="0" i="0" u="none">
                <a:solidFill>
                  <a:schemeClr val="dk1"/>
                </a:solidFill>
                <a:latin typeface="Arial"/>
                <a:ea typeface="Arial"/>
                <a:cs typeface="Arial"/>
                <a:sym typeface="Arial"/>
              </a:rPr>
              <a:t>Byzantine </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400" b="0" i="0" u="none">
                <a:solidFill>
                  <a:schemeClr val="dk1"/>
                </a:solidFill>
                <a:latin typeface="Arial"/>
                <a:ea typeface="Arial"/>
                <a:cs typeface="Arial"/>
                <a:sym typeface="Arial"/>
              </a:rPr>
              <a:t>Ottoman </a:t>
            </a:r>
          </a:p>
          <a:p>
            <a:pPr marL="365125" marR="0" lvl="0" indent="-263525" algn="l" rtl="0">
              <a:spcBef>
                <a:spcPts val="400"/>
              </a:spcBef>
              <a:spcAft>
                <a:spcPts val="0"/>
              </a:spcAft>
              <a:buClr>
                <a:schemeClr val="accent1"/>
              </a:buClr>
              <a:buSzPct val="68000"/>
              <a:buFont typeface="Noto Sans Symbols"/>
              <a:buNone/>
            </a:pPr>
            <a:endParaRPr sz="2400" b="0" i="0" u="none">
              <a:solidFill>
                <a:schemeClr val="dk1"/>
              </a:solidFill>
              <a:latin typeface="Arial"/>
              <a:ea typeface="Arial"/>
              <a:cs typeface="Arial"/>
              <a:sym typeface="Arial"/>
            </a:endParaRPr>
          </a:p>
        </p:txBody>
      </p:sp>
      <p:sp>
        <p:nvSpPr>
          <p:cNvPr id="274" name="Shape 27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endParaRPr sz="4100" b="1" i="0" u="none" strike="noStrike" cap="none">
              <a:solidFill>
                <a:schemeClr val="dk2"/>
              </a:solidFill>
              <a:latin typeface="Rambla"/>
              <a:ea typeface="Rambla"/>
              <a:cs typeface="Rambla"/>
              <a:sym typeface="Rambl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Shape 279"/>
          <p:cNvPicPr preferRelativeResize="0"/>
          <p:nvPr/>
        </p:nvPicPr>
        <p:blipFill rotWithShape="1">
          <a:blip r:embed="rId3">
            <a:alphaModFix/>
          </a:blip>
          <a:srcRect/>
          <a:stretch/>
        </p:blipFill>
        <p:spPr>
          <a:xfrm>
            <a:off x="7620000" y="2133600"/>
            <a:ext cx="304799" cy="304799"/>
          </a:xfrm>
          <a:prstGeom prst="rect">
            <a:avLst/>
          </a:prstGeom>
          <a:noFill/>
          <a:ln>
            <a:noFill/>
          </a:ln>
        </p:spPr>
      </p:pic>
      <p:sp>
        <p:nvSpPr>
          <p:cNvPr id="280" name="Shape 280"/>
          <p:cNvSpPr/>
          <p:nvPr/>
        </p:nvSpPr>
        <p:spPr>
          <a:xfrm>
            <a:off x="533400" y="228600"/>
            <a:ext cx="5867399" cy="3795711"/>
          </a:xfrm>
          <a:prstGeom prst="rect">
            <a:avLst/>
          </a:prstGeom>
        </p:spPr>
        <p:txBody>
          <a:bodyPr>
            <a:prstTxWarp prst="textPlain">
              <a:avLst/>
            </a:prstTxWarp>
          </a:bodyPr>
          <a:lstStyle/>
          <a:p>
            <a:pPr lvl="0" algn="l"/>
            <a:r>
              <a:rPr b="0" i="0">
                <a:ln w="9525" cap="flat" cmpd="sng">
                  <a:solidFill>
                    <a:srgbClr val="000000"/>
                  </a:solidFill>
                  <a:prstDash val="solid"/>
                  <a:miter/>
                  <a:headEnd type="none" w="med" len="med"/>
                  <a:tailEnd type="none" w="med" len="med"/>
                </a:ln>
                <a:gradFill>
                  <a:gsLst>
                    <a:gs pos="0">
                      <a:srgbClr val="FFE701"/>
                    </a:gs>
                    <a:gs pos="100000">
                      <a:srgbClr val="FE3E02"/>
                    </a:gs>
                  </a:gsLst>
                  <a:lin ang="5400000" scaled="0"/>
                </a:gradFill>
                <a:latin typeface="Arial"/>
              </a:rPr>
              <a:t>CRUSADES </a:t>
            </a:r>
          </a:p>
        </p:txBody>
      </p:sp>
      <p:sp>
        <p:nvSpPr>
          <p:cNvPr id="281" name="Shape 281"/>
          <p:cNvSpPr txBox="1"/>
          <p:nvPr/>
        </p:nvSpPr>
        <p:spPr>
          <a:xfrm>
            <a:off x="4441825" y="3200400"/>
            <a:ext cx="1501775" cy="457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Times New Roman"/>
              <a:buNone/>
            </a:pPr>
            <a:r>
              <a:rPr lang="en-US" sz="2400" b="0" i="0" u="none">
                <a:solidFill>
                  <a:schemeClr val="dk1"/>
                </a:solidFill>
                <a:latin typeface="Times New Roman"/>
                <a:ea typeface="Times New Roman"/>
                <a:cs typeface="Times New Roman"/>
                <a:sym typeface="Times New Roman"/>
              </a:rPr>
              <a:t> </a:t>
            </a:r>
          </a:p>
        </p:txBody>
      </p:sp>
      <p:pic>
        <p:nvPicPr>
          <p:cNvPr id="282" name="Shape 282" descr="606lion-stephen"/>
          <p:cNvPicPr preferRelativeResize="0"/>
          <p:nvPr/>
        </p:nvPicPr>
        <p:blipFill rotWithShape="1">
          <a:blip r:embed="rId4">
            <a:alphaModFix/>
          </a:blip>
          <a:srcRect/>
          <a:stretch/>
        </p:blipFill>
        <p:spPr>
          <a:xfrm>
            <a:off x="6324600" y="838200"/>
            <a:ext cx="2527300" cy="31241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p:nvPr/>
        </p:nvSpPr>
        <p:spPr>
          <a:xfrm>
            <a:off x="152400" y="269875"/>
            <a:ext cx="8763000" cy="28622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800" b="0" i="0" u="none">
                <a:solidFill>
                  <a:schemeClr val="dk1"/>
                </a:solidFill>
                <a:latin typeface="Arial"/>
                <a:ea typeface="Arial"/>
                <a:cs typeface="Arial"/>
                <a:sym typeface="Arial"/>
              </a:rPr>
              <a:t>Cause of the Crusades</a:t>
            </a:r>
          </a:p>
          <a:p>
            <a:pPr marL="0" marR="0" lvl="0" indent="0" algn="l" rtl="0">
              <a:lnSpc>
                <a:spcPct val="100000"/>
              </a:lnSpc>
              <a:spcBef>
                <a:spcPts val="0"/>
              </a:spcBef>
              <a:spcAft>
                <a:spcPts val="0"/>
              </a:spcAft>
              <a:buClr>
                <a:schemeClr val="dk1"/>
              </a:buClr>
              <a:buFont typeface="Times New Roman"/>
              <a:buNone/>
            </a:pPr>
            <a:endParaRPr sz="28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105</a:t>
            </a:r>
            <a:r>
              <a:rPr lang="en-US" sz="2400">
                <a:solidFill>
                  <a:schemeClr val="dk1"/>
                </a:solidFill>
              </a:rPr>
              <a:t>4</a:t>
            </a:r>
            <a:r>
              <a:rPr lang="en-US" sz="2400" b="0" i="0" u="none">
                <a:solidFill>
                  <a:schemeClr val="dk1"/>
                </a:solidFill>
                <a:latin typeface="Arial"/>
                <a:ea typeface="Arial"/>
                <a:cs typeface="Arial"/>
                <a:sym typeface="Arial"/>
              </a:rPr>
              <a:t> – Byzantine schism with Catholic West Europe</a:t>
            </a: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1071 – </a:t>
            </a:r>
            <a:r>
              <a:rPr lang="en-US" sz="2400" b="0" i="0" u="none">
                <a:solidFill>
                  <a:srgbClr val="FF0000"/>
                </a:solidFill>
                <a:latin typeface="Arial"/>
                <a:ea typeface="Arial"/>
                <a:cs typeface="Arial"/>
                <a:sym typeface="Arial"/>
              </a:rPr>
              <a:t>Seljuk Turks </a:t>
            </a:r>
            <a:r>
              <a:rPr lang="en-US" sz="2400" b="0" i="0" u="none">
                <a:solidFill>
                  <a:schemeClr val="dk1"/>
                </a:solidFill>
                <a:latin typeface="Arial"/>
                <a:ea typeface="Arial"/>
                <a:cs typeface="Arial"/>
                <a:sym typeface="Arial"/>
              </a:rPr>
              <a:t>(Muslims) invade </a:t>
            </a:r>
            <a:r>
              <a:rPr lang="en-US" sz="2400" b="0" i="0" u="none">
                <a:solidFill>
                  <a:srgbClr val="FF0000"/>
                </a:solidFill>
                <a:latin typeface="Arial"/>
                <a:ea typeface="Arial"/>
                <a:cs typeface="Arial"/>
                <a:sym typeface="Arial"/>
              </a:rPr>
              <a:t>Manzikert</a:t>
            </a:r>
            <a:r>
              <a:rPr lang="en-US" sz="2400" b="0" i="0" u="none">
                <a:solidFill>
                  <a:schemeClr val="dk1"/>
                </a:solidFill>
                <a:latin typeface="Arial"/>
                <a:ea typeface="Arial"/>
                <a:cs typeface="Arial"/>
                <a:sym typeface="Arial"/>
              </a:rPr>
              <a:t> – begin to threaten “Holy Land” 1095 – </a:t>
            </a:r>
            <a:r>
              <a:rPr lang="en-US" sz="2400" b="0" i="0" u="none">
                <a:solidFill>
                  <a:srgbClr val="FF0066"/>
                </a:solidFill>
                <a:latin typeface="Arial"/>
                <a:ea typeface="Arial"/>
                <a:cs typeface="Arial"/>
                <a:sym typeface="Arial"/>
              </a:rPr>
              <a:t>Alexius I </a:t>
            </a:r>
            <a:r>
              <a:rPr lang="en-US" sz="2400" b="0" i="0" u="none">
                <a:solidFill>
                  <a:schemeClr val="dk1"/>
                </a:solidFill>
                <a:latin typeface="Arial"/>
                <a:ea typeface="Arial"/>
                <a:cs typeface="Arial"/>
                <a:sym typeface="Arial"/>
              </a:rPr>
              <a:t>(Byzantine Emperor) asks the Roman Pope (</a:t>
            </a:r>
            <a:r>
              <a:rPr lang="en-US" sz="2400" b="0" i="0" u="none">
                <a:solidFill>
                  <a:srgbClr val="FF0066"/>
                </a:solidFill>
                <a:latin typeface="Arial"/>
                <a:ea typeface="Arial"/>
                <a:cs typeface="Arial"/>
                <a:sym typeface="Arial"/>
              </a:rPr>
              <a:t>Urban II</a:t>
            </a:r>
            <a:r>
              <a:rPr lang="en-US" sz="2400" b="0" i="0" u="none">
                <a:solidFill>
                  <a:schemeClr val="dk1"/>
                </a:solidFill>
                <a:latin typeface="Arial"/>
                <a:ea typeface="Arial"/>
                <a:cs typeface="Arial"/>
                <a:sym typeface="Arial"/>
              </a:rPr>
              <a:t>) for help to fight off Seljuk.</a:t>
            </a:r>
          </a:p>
          <a:p>
            <a:pPr marL="0" marR="0" lvl="0" indent="0" algn="l" rtl="0">
              <a:lnSpc>
                <a:spcPct val="100000"/>
              </a:lnSpc>
              <a:spcBef>
                <a:spcPts val="0"/>
              </a:spcBef>
              <a:spcAft>
                <a:spcPts val="0"/>
              </a:spcAft>
              <a:buNone/>
            </a:pPr>
            <a:endParaRPr sz="2400" b="0" i="0" u="none">
              <a:solidFill>
                <a:schemeClr val="dk1"/>
              </a:solidFill>
              <a:latin typeface="Arial"/>
              <a:ea typeface="Arial"/>
              <a:cs typeface="Arial"/>
              <a:sym typeface="Arial"/>
            </a:endParaRPr>
          </a:p>
        </p:txBody>
      </p:sp>
      <p:pic>
        <p:nvPicPr>
          <p:cNvPr id="288" name="Shape 288" descr="http://www.learn.columbia.edu/courses/medmil/images/non_met_images/maps/PenguinMaps/1750/pg61.jpg"/>
          <p:cNvPicPr preferRelativeResize="0"/>
          <p:nvPr/>
        </p:nvPicPr>
        <p:blipFill rotWithShape="1">
          <a:blip r:embed="rId3">
            <a:alphaModFix/>
          </a:blip>
          <a:srcRect/>
          <a:stretch/>
        </p:blipFill>
        <p:spPr>
          <a:xfrm>
            <a:off x="1752600" y="2743200"/>
            <a:ext cx="5714999" cy="402589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Pope Urban II</a:t>
            </a:r>
          </a:p>
        </p:txBody>
      </p:sp>
      <p:sp>
        <p:nvSpPr>
          <p:cNvPr id="294" name="Shape 294"/>
          <p:cNvSpPr txBox="1">
            <a:spLocks noGrp="1"/>
          </p:cNvSpPr>
          <p:nvPr>
            <p:ph type="body" idx="1"/>
          </p:nvPr>
        </p:nvSpPr>
        <p:spPr>
          <a:xfrm>
            <a:off x="0" y="1676400"/>
            <a:ext cx="4419599"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400" b="1" i="0" u="none">
                <a:solidFill>
                  <a:schemeClr val="dk1"/>
                </a:solidFill>
                <a:latin typeface="Arial"/>
                <a:ea typeface="Arial"/>
                <a:cs typeface="Arial"/>
                <a:sym typeface="Arial"/>
              </a:rPr>
              <a:t>Wants to </a:t>
            </a:r>
          </a:p>
          <a:p>
            <a:pPr marL="620712" marR="0" lvl="1" indent="-239712" algn="l" rtl="0">
              <a:lnSpc>
                <a:spcPct val="100000"/>
              </a:lnSpc>
              <a:spcBef>
                <a:spcPts val="300"/>
              </a:spcBef>
              <a:spcAft>
                <a:spcPts val="0"/>
              </a:spcAft>
              <a:buClr>
                <a:schemeClr val="accent1"/>
              </a:buClr>
              <a:buSzPct val="100000"/>
              <a:buFont typeface="Verdana"/>
              <a:buChar char="◦"/>
            </a:pPr>
            <a:r>
              <a:rPr lang="en-US" sz="2300" b="1" i="0" u="none" strike="noStrike" cap="none">
                <a:solidFill>
                  <a:schemeClr val="dk1"/>
                </a:solidFill>
                <a:latin typeface="Arial"/>
                <a:ea typeface="Arial"/>
                <a:cs typeface="Arial"/>
                <a:sym typeface="Arial"/>
              </a:rPr>
              <a:t>Reunite the Christian faith (under his control)</a:t>
            </a:r>
          </a:p>
          <a:p>
            <a:pPr marL="620712" marR="0" lvl="1" indent="-239712" algn="l" rtl="0">
              <a:lnSpc>
                <a:spcPct val="100000"/>
              </a:lnSpc>
              <a:spcBef>
                <a:spcPts val="300"/>
              </a:spcBef>
              <a:spcAft>
                <a:spcPts val="0"/>
              </a:spcAft>
              <a:buClr>
                <a:schemeClr val="accent1"/>
              </a:buClr>
              <a:buSzPct val="100000"/>
              <a:buFont typeface="Verdana"/>
              <a:buChar char="◦"/>
            </a:pPr>
            <a:r>
              <a:rPr lang="en-US" sz="2300" b="1" i="0" u="none" strike="noStrike" cap="none">
                <a:solidFill>
                  <a:schemeClr val="dk1"/>
                </a:solidFill>
                <a:latin typeface="Arial"/>
                <a:ea typeface="Arial"/>
                <a:cs typeface="Arial"/>
                <a:sym typeface="Arial"/>
              </a:rPr>
              <a:t>End inter-feudal fighting in western Europe (interfering with his ability to collect tithes)</a:t>
            </a:r>
          </a:p>
          <a:p>
            <a:pPr marL="620712" marR="0" lvl="1" indent="-239712" algn="l" rtl="0">
              <a:lnSpc>
                <a:spcPct val="100000"/>
              </a:lnSpc>
              <a:spcBef>
                <a:spcPts val="300"/>
              </a:spcBef>
              <a:spcAft>
                <a:spcPts val="0"/>
              </a:spcAft>
              <a:buClr>
                <a:schemeClr val="accent1"/>
              </a:buClr>
              <a:buSzPct val="100000"/>
              <a:buFont typeface="Verdana"/>
              <a:buChar char="◦"/>
            </a:pPr>
            <a:r>
              <a:rPr lang="en-US" sz="2300" b="1" i="0" u="none" strike="noStrike" cap="none">
                <a:solidFill>
                  <a:schemeClr val="dk1"/>
                </a:solidFill>
                <a:latin typeface="Arial"/>
                <a:ea typeface="Arial"/>
                <a:cs typeface="Arial"/>
                <a:sym typeface="Arial"/>
              </a:rPr>
              <a:t>Gain honor for fighting to protect pilgrims</a:t>
            </a:r>
          </a:p>
        </p:txBody>
      </p:sp>
      <p:pic>
        <p:nvPicPr>
          <p:cNvPr id="295" name="Shape 295"/>
          <p:cNvPicPr preferRelativeResize="0"/>
          <p:nvPr/>
        </p:nvPicPr>
        <p:blipFill rotWithShape="1">
          <a:blip r:embed="rId3">
            <a:alphaModFix/>
          </a:blip>
          <a:srcRect/>
          <a:stretch/>
        </p:blipFill>
        <p:spPr>
          <a:xfrm>
            <a:off x="4495800" y="1752600"/>
            <a:ext cx="4648199" cy="405288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a:spLocks noGrp="1"/>
          </p:cNvSpPr>
          <p:nvPr>
            <p:ph type="title"/>
          </p:nvPr>
        </p:nvSpPr>
        <p:spPr>
          <a:xfrm>
            <a:off x="231775" y="195261"/>
            <a:ext cx="4114800" cy="2182811"/>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FF0000"/>
              </a:buClr>
              <a:buSzPct val="25000"/>
              <a:buFont typeface="Rambla"/>
              <a:buNone/>
            </a:pPr>
            <a:r>
              <a:rPr lang="en-US" sz="3690" b="1" i="0" u="none" strike="noStrike" cap="none">
                <a:solidFill>
                  <a:srgbClr val="FF0000"/>
                </a:solidFill>
                <a:latin typeface="Rambla"/>
                <a:ea typeface="Rambla"/>
                <a:cs typeface="Rambla"/>
                <a:sym typeface="Rambla"/>
              </a:rPr>
              <a:t>Council of Clermont - 1095</a:t>
            </a:r>
          </a:p>
        </p:txBody>
      </p:sp>
      <p:pic>
        <p:nvPicPr>
          <p:cNvPr id="301" name="Shape 301" descr="Clermont2"/>
          <p:cNvPicPr preferRelativeResize="0">
            <a:picLocks noGrp="1"/>
          </p:cNvPicPr>
          <p:nvPr>
            <p:ph type="body" idx="1"/>
          </p:nvPr>
        </p:nvPicPr>
        <p:blipFill rotWithShape="1">
          <a:blip r:embed="rId3">
            <a:alphaModFix/>
          </a:blip>
          <a:srcRect/>
          <a:stretch/>
        </p:blipFill>
        <p:spPr>
          <a:xfrm>
            <a:off x="4800600" y="0"/>
            <a:ext cx="4343400" cy="5854700"/>
          </a:xfrm>
          <a:prstGeom prst="rect">
            <a:avLst/>
          </a:prstGeom>
          <a:noFill/>
          <a:ln>
            <a:noFill/>
          </a:ln>
        </p:spPr>
      </p:pic>
      <p:sp>
        <p:nvSpPr>
          <p:cNvPr id="302" name="Shape 302"/>
          <p:cNvSpPr txBox="1"/>
          <p:nvPr/>
        </p:nvSpPr>
        <p:spPr>
          <a:xfrm>
            <a:off x="457200" y="2743200"/>
            <a:ext cx="4572000" cy="230822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1" i="0" u="none">
                <a:solidFill>
                  <a:schemeClr val="dk1"/>
                </a:solidFill>
                <a:latin typeface="Arial"/>
                <a:ea typeface="Arial"/>
                <a:cs typeface="Arial"/>
                <a:sym typeface="Arial"/>
              </a:rPr>
              <a:t>Crusaders</a:t>
            </a:r>
            <a:r>
              <a:rPr lang="en-US" sz="2400" b="0" i="0" u="none">
                <a:solidFill>
                  <a:schemeClr val="dk1"/>
                </a:solidFill>
                <a:latin typeface="Arial"/>
                <a:ea typeface="Arial"/>
                <a:cs typeface="Arial"/>
                <a:sym typeface="Arial"/>
              </a:rPr>
              <a:t> are invited to join from all across the Western Europe.</a:t>
            </a: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Reduce feudal strife and warfare</a:t>
            </a: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Promised absolution from sins</a:t>
            </a:r>
          </a:p>
        </p:txBody>
      </p:sp>
      <p:pic>
        <p:nvPicPr>
          <p:cNvPr id="303" name="Shape 303" descr="Louis_navire"/>
          <p:cNvPicPr preferRelativeResize="0"/>
          <p:nvPr/>
        </p:nvPicPr>
        <p:blipFill rotWithShape="1">
          <a:blip r:embed="rId4">
            <a:alphaModFix/>
          </a:blip>
          <a:srcRect/>
          <a:stretch/>
        </p:blipFill>
        <p:spPr>
          <a:xfrm>
            <a:off x="4724400" y="3200400"/>
            <a:ext cx="4419599" cy="4516436"/>
          </a:xfrm>
          <a:prstGeom prst="rect">
            <a:avLst/>
          </a:prstGeom>
          <a:noFill/>
          <a:ln>
            <a:noFill/>
          </a:ln>
        </p:spPr>
      </p:pic>
      <p:sp>
        <p:nvSpPr>
          <p:cNvPr id="304" name="Shape 304"/>
          <p:cNvSpPr/>
          <p:nvPr/>
        </p:nvSpPr>
        <p:spPr>
          <a:xfrm>
            <a:off x="3352800" y="1143000"/>
            <a:ext cx="762000" cy="609599"/>
          </a:xfrm>
          <a:custGeom>
            <a:avLst/>
            <a:gdLst/>
            <a:ahLst/>
            <a:cxnLst/>
            <a:rect l="0" t="0" r="0" b="0"/>
            <a:pathLst>
              <a:path w="120000" h="120000" extrusionOk="0">
                <a:moveTo>
                  <a:pt x="0" y="45835"/>
                </a:moveTo>
                <a:lnTo>
                  <a:pt x="45836" y="45836"/>
                </a:lnTo>
                <a:lnTo>
                  <a:pt x="60000" y="0"/>
                </a:lnTo>
                <a:lnTo>
                  <a:pt x="74163" y="45836"/>
                </a:lnTo>
                <a:lnTo>
                  <a:pt x="119999" y="45835"/>
                </a:lnTo>
                <a:lnTo>
                  <a:pt x="82917" y="74163"/>
                </a:lnTo>
                <a:lnTo>
                  <a:pt x="97081" y="119999"/>
                </a:lnTo>
                <a:lnTo>
                  <a:pt x="60000" y="91671"/>
                </a:lnTo>
                <a:lnTo>
                  <a:pt x="22918" y="119999"/>
                </a:lnTo>
                <a:lnTo>
                  <a:pt x="37082" y="74163"/>
                </a:lnTo>
                <a:lnTo>
                  <a:pt x="0" y="45835"/>
                </a:lnTo>
                <a:close/>
              </a:path>
            </a:pathLst>
          </a:custGeom>
          <a:solidFill>
            <a:schemeClr val="accent1"/>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Shape 309"/>
          <p:cNvPicPr preferRelativeResize="0"/>
          <p:nvPr/>
        </p:nvPicPr>
        <p:blipFill rotWithShape="1">
          <a:blip r:embed="rId3">
            <a:alphaModFix/>
          </a:blip>
          <a:srcRect/>
          <a:stretch/>
        </p:blipFill>
        <p:spPr>
          <a:xfrm>
            <a:off x="1524000" y="2057400"/>
            <a:ext cx="5486399" cy="4484687"/>
          </a:xfrm>
          <a:prstGeom prst="rect">
            <a:avLst/>
          </a:prstGeom>
          <a:noFill/>
          <a:ln>
            <a:noFill/>
          </a:ln>
        </p:spPr>
      </p:pic>
      <p:cxnSp>
        <p:nvCxnSpPr>
          <p:cNvPr id="310" name="Shape 310"/>
          <p:cNvCxnSpPr/>
          <p:nvPr/>
        </p:nvCxnSpPr>
        <p:spPr>
          <a:xfrm flipH="1">
            <a:off x="6705599" y="4343400"/>
            <a:ext cx="1143000" cy="152399"/>
          </a:xfrm>
          <a:prstGeom prst="straightConnector1">
            <a:avLst/>
          </a:prstGeom>
          <a:noFill/>
          <a:ln w="50800" cap="flat" cmpd="sng">
            <a:solidFill>
              <a:srgbClr val="0000FF"/>
            </a:solidFill>
            <a:prstDash val="solid"/>
            <a:miter/>
            <a:headEnd type="none" w="med" len="med"/>
            <a:tailEnd type="triangle" w="lg" len="lg"/>
          </a:ln>
        </p:spPr>
      </p:cxnSp>
      <p:sp>
        <p:nvSpPr>
          <p:cNvPr id="311" name="Shape 311"/>
          <p:cNvSpPr txBox="1"/>
          <p:nvPr/>
        </p:nvSpPr>
        <p:spPr>
          <a:xfrm>
            <a:off x="7772400" y="3352800"/>
            <a:ext cx="1371599" cy="155257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Symbol of the French king</a:t>
            </a:r>
          </a:p>
        </p:txBody>
      </p:sp>
      <p:cxnSp>
        <p:nvCxnSpPr>
          <p:cNvPr id="312" name="Shape 312"/>
          <p:cNvCxnSpPr/>
          <p:nvPr/>
        </p:nvCxnSpPr>
        <p:spPr>
          <a:xfrm rot="10800000">
            <a:off x="6781799" y="5562600"/>
            <a:ext cx="914400" cy="0"/>
          </a:xfrm>
          <a:prstGeom prst="straightConnector1">
            <a:avLst/>
          </a:prstGeom>
          <a:noFill/>
          <a:ln w="50800" cap="flat" cmpd="sng">
            <a:solidFill>
              <a:srgbClr val="0000FF"/>
            </a:solidFill>
            <a:prstDash val="solid"/>
            <a:miter/>
            <a:headEnd type="none" w="med" len="med"/>
            <a:tailEnd type="triangle" w="lg" len="lg"/>
          </a:ln>
        </p:spPr>
      </p:cxnSp>
      <p:sp>
        <p:nvSpPr>
          <p:cNvPr id="313" name="Shape 313"/>
          <p:cNvSpPr txBox="1"/>
          <p:nvPr/>
        </p:nvSpPr>
        <p:spPr>
          <a:xfrm>
            <a:off x="7772400" y="4953000"/>
            <a:ext cx="1371599" cy="155257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Symbol of the German king</a:t>
            </a:r>
          </a:p>
        </p:txBody>
      </p:sp>
      <p:sp>
        <p:nvSpPr>
          <p:cNvPr id="314" name="Shape 314"/>
          <p:cNvSpPr/>
          <p:nvPr/>
        </p:nvSpPr>
        <p:spPr>
          <a:xfrm>
            <a:off x="609600" y="381000"/>
            <a:ext cx="5638799" cy="1590674"/>
          </a:xfrm>
          <a:prstGeom prst="rect">
            <a:avLst/>
          </a:prstGeom>
        </p:spPr>
        <p:txBody>
          <a:bodyPr>
            <a:prstTxWarp prst="textPlain">
              <a:avLst/>
            </a:prstTxWarp>
          </a:bodyPr>
          <a:lstStyle/>
          <a:p>
            <a:pPr lvl="0" algn="l"/>
            <a:r>
              <a:rPr b="0" i="0">
                <a:ln w="9525" cap="flat" cmpd="sng">
                  <a:solidFill>
                    <a:srgbClr val="CC99FF"/>
                  </a:solidFill>
                  <a:prstDash val="solid"/>
                  <a:miter/>
                  <a:headEnd type="none" w="med" len="med"/>
                  <a:tailEnd type="none" w="med" len="med"/>
                </a:ln>
                <a:gradFill>
                  <a:gsLst>
                    <a:gs pos="0">
                      <a:srgbClr val="6600CC"/>
                    </a:gs>
                    <a:gs pos="100000">
                      <a:srgbClr val="CC00CC"/>
                    </a:gs>
                  </a:gsLst>
                  <a:lin ang="5400000" scaled="0"/>
                </a:gradFill>
                <a:latin typeface="Arial"/>
              </a:rPr>
              <a:t>United Different Kingdoms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9"/>
                                        </p:tgtEl>
                                        <p:attrNameLst>
                                          <p:attrName>style.visibility</p:attrName>
                                        </p:attrNameLst>
                                      </p:cBhvr>
                                      <p:to>
                                        <p:strVal val="visible"/>
                                      </p:to>
                                    </p:set>
                                    <p:anim calcmode="lin" valueType="num">
                                      <p:cBhvr additive="base">
                                        <p:cTn id="7" dur="500"/>
                                        <p:tgtEl>
                                          <p:spTgt spid="309"/>
                                        </p:tgtEl>
                                        <p:attrNameLst>
                                          <p:attrName>ppt_w</p:attrName>
                                        </p:attrNameLst>
                                      </p:cBhvr>
                                      <p:tavLst>
                                        <p:tav tm="0">
                                          <p:val>
                                            <p:strVal val="0"/>
                                          </p:val>
                                        </p:tav>
                                        <p:tav tm="100000">
                                          <p:val>
                                            <p:strVal val="#ppt_w"/>
                                          </p:val>
                                        </p:tav>
                                      </p:tavLst>
                                    </p:anim>
                                    <p:anim calcmode="lin" valueType="num">
                                      <p:cBhvr additive="base">
                                        <p:cTn id="8" dur="500"/>
                                        <p:tgtEl>
                                          <p:spTgt spid="309"/>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12"/>
                                        </p:tgtEl>
                                        <p:attrNameLst>
                                          <p:attrName>style.visibility</p:attrName>
                                        </p:attrNameLst>
                                      </p:cBhvr>
                                      <p:to>
                                        <p:strVal val="visible"/>
                                      </p:to>
                                    </p:set>
                                    <p:anim calcmode="lin" valueType="num">
                                      <p:cBhvr additive="base">
                                        <p:cTn id="13" dur="500"/>
                                        <p:tgtEl>
                                          <p:spTgt spid="312"/>
                                        </p:tgtEl>
                                        <p:attrNameLst>
                                          <p:attrName>ppt_x</p:attrName>
                                        </p:attrNameLst>
                                      </p:cBhvr>
                                      <p:tavLst>
                                        <p:tav tm="0">
                                          <p:val>
                                            <p:strVal val="#ppt_x-1"/>
                                          </p:val>
                                        </p:tav>
                                        <p:tav tm="100000">
                                          <p:val>
                                            <p:strVal val="#ppt_x"/>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13"/>
                                        </p:tgtEl>
                                        <p:attrNameLst>
                                          <p:attrName>style.visibility</p:attrName>
                                        </p:attrNameLst>
                                      </p:cBhvr>
                                      <p:to>
                                        <p:strVal val="visible"/>
                                      </p:to>
                                    </p:set>
                                    <p:anim calcmode="lin" valueType="num">
                                      <p:cBhvr additive="base">
                                        <p:cTn id="18" dur="500"/>
                                        <p:tgtEl>
                                          <p:spTgt spid="313"/>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Shape 319"/>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Question</a:t>
            </a:r>
          </a:p>
        </p:txBody>
      </p:sp>
      <p:sp>
        <p:nvSpPr>
          <p:cNvPr id="320" name="Shape 320"/>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A major goal of the Christian Church during the Crusades (1096–1291) was to</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establish Christianity in western Europe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capture the Holy Land from Islamic rulers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unite warring Arab peoples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strengthen English dominance in the Arab world </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p:nvPr/>
        </p:nvSpPr>
        <p:spPr>
          <a:xfrm>
            <a:off x="6096000" y="228600"/>
            <a:ext cx="2743199" cy="6070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800" b="0" i="0" u="none">
                <a:solidFill>
                  <a:schemeClr val="dk1"/>
                </a:solidFill>
                <a:latin typeface="Arial"/>
                <a:ea typeface="Arial"/>
                <a:cs typeface="Arial"/>
                <a:sym typeface="Arial"/>
              </a:rPr>
              <a:t>Byzantine Empire is a Christian State which had its capital at </a:t>
            </a:r>
            <a:r>
              <a:rPr lang="en-US" sz="2800" b="0" i="0" u="none">
                <a:solidFill>
                  <a:srgbClr val="FF0000"/>
                </a:solidFill>
                <a:latin typeface="Arial"/>
                <a:ea typeface="Arial"/>
                <a:cs typeface="Arial"/>
                <a:sym typeface="Arial"/>
              </a:rPr>
              <a:t>Constantinople</a:t>
            </a:r>
            <a:r>
              <a:rPr lang="en-US" sz="2800" b="0" i="0" u="none">
                <a:solidFill>
                  <a:schemeClr val="dk1"/>
                </a:solidFill>
                <a:latin typeface="Arial"/>
                <a:ea typeface="Arial"/>
                <a:cs typeface="Arial"/>
                <a:sym typeface="Arial"/>
              </a:rPr>
              <a:t>.</a:t>
            </a:r>
          </a:p>
          <a:p>
            <a:pPr marL="0" marR="0" lvl="0" indent="0" algn="l" rtl="0">
              <a:lnSpc>
                <a:spcPct val="100000"/>
              </a:lnSpc>
              <a:spcBef>
                <a:spcPts val="0"/>
              </a:spcBef>
              <a:spcAft>
                <a:spcPts val="0"/>
              </a:spcAft>
              <a:buClr>
                <a:schemeClr val="dk1"/>
              </a:buClr>
              <a:buFont typeface="Times New Roman"/>
              <a:buNone/>
            </a:pPr>
            <a:endParaRPr sz="28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2800" b="0" i="0" u="none">
                <a:solidFill>
                  <a:schemeClr val="dk1"/>
                </a:solidFill>
                <a:latin typeface="Arial"/>
                <a:ea typeface="Arial"/>
                <a:cs typeface="Arial"/>
                <a:sym typeface="Arial"/>
              </a:rPr>
              <a:t>Founded by Constantine when he moved the Roman Capital to East for economic purposes.  </a:t>
            </a:r>
          </a:p>
        </p:txBody>
      </p:sp>
      <p:pic>
        <p:nvPicPr>
          <p:cNvPr id="136" name="Shape 136" descr="constantinople757"/>
          <p:cNvPicPr preferRelativeResize="0"/>
          <p:nvPr/>
        </p:nvPicPr>
        <p:blipFill rotWithShape="1">
          <a:blip r:embed="rId3">
            <a:alphaModFix/>
          </a:blip>
          <a:srcRect/>
          <a:stretch/>
        </p:blipFill>
        <p:spPr>
          <a:xfrm>
            <a:off x="0" y="0"/>
            <a:ext cx="5905500" cy="5999162"/>
          </a:xfrm>
          <a:prstGeom prst="rect">
            <a:avLst/>
          </a:prstGeom>
          <a:noFill/>
          <a:ln>
            <a:noFill/>
          </a:ln>
        </p:spPr>
      </p:pic>
      <p:pic>
        <p:nvPicPr>
          <p:cNvPr id="137" name="Shape 137" descr="declinebyzantine.jpg (61873 bytes)"/>
          <p:cNvPicPr preferRelativeResize="0"/>
          <p:nvPr/>
        </p:nvPicPr>
        <p:blipFill rotWithShape="1">
          <a:blip r:embed="rId4">
            <a:alphaModFix/>
          </a:blip>
          <a:srcRect/>
          <a:stretch/>
        </p:blipFill>
        <p:spPr>
          <a:xfrm>
            <a:off x="-762000" y="0"/>
            <a:ext cx="6705599" cy="50609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
                                            <p:txEl>
                                              <p:pRg st="0" end="0"/>
                                            </p:txEl>
                                          </p:spTgt>
                                        </p:tgtEl>
                                        <p:attrNameLst>
                                          <p:attrName>style.visibility</p:attrName>
                                        </p:attrNameLst>
                                      </p:cBhvr>
                                      <p:to>
                                        <p:strVal val="visible"/>
                                      </p:to>
                                    </p:set>
                                    <p:animEffect transition="in" filter="fade">
                                      <p:cBhvr>
                                        <p:cTn id="7" dur="500"/>
                                        <p:tgtEl>
                                          <p:spTgt spid="1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5">
                                            <p:txEl>
                                              <p:pRg st="1" end="1"/>
                                            </p:txEl>
                                          </p:spTgt>
                                        </p:tgtEl>
                                        <p:attrNameLst>
                                          <p:attrName>style.visibility</p:attrName>
                                        </p:attrNameLst>
                                      </p:cBhvr>
                                      <p:to>
                                        <p:strVal val="visible"/>
                                      </p:to>
                                    </p:set>
                                    <p:animEffect transition="in" filter="fade">
                                      <p:cBhvr>
                                        <p:cTn id="12" dur="500"/>
                                        <p:tgtEl>
                                          <p:spTgt spid="1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5">
                                            <p:txEl>
                                              <p:pRg st="2" end="2"/>
                                            </p:txEl>
                                          </p:spTgt>
                                        </p:tgtEl>
                                        <p:attrNameLst>
                                          <p:attrName>style.visibility</p:attrName>
                                        </p:attrNameLst>
                                      </p:cBhvr>
                                      <p:to>
                                        <p:strVal val="visible"/>
                                      </p:to>
                                    </p:set>
                                    <p:animEffect transition="in" filter="fade">
                                      <p:cBhvr>
                                        <p:cTn id="17" dur="500"/>
                                        <p:tgtEl>
                                          <p:spTgt spid="1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37"/>
                                        </p:tgtEl>
                                      </p:cBhvr>
                                    </p:animEffect>
                                    <p:set>
                                      <p:cBhvr>
                                        <p:cTn id="22" dur="1" fill="hold">
                                          <p:stCondLst>
                                            <p:cond delay="500"/>
                                          </p:stCondLst>
                                        </p:cTn>
                                        <p:tgtEl>
                                          <p:spTgt spid="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Shape 325"/>
          <p:cNvSpPr txBox="1"/>
          <p:nvPr/>
        </p:nvSpPr>
        <p:spPr>
          <a:xfrm>
            <a:off x="228600" y="228600"/>
            <a:ext cx="4419599" cy="57896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1"/>
              </a:buClr>
              <a:buSzPct val="25000"/>
              <a:buFont typeface="Arial"/>
              <a:buNone/>
            </a:pPr>
            <a:r>
              <a:rPr lang="en-US" sz="2200" b="1" i="0" u="none">
                <a:solidFill>
                  <a:schemeClr val="accent1"/>
                </a:solidFill>
                <a:latin typeface="Arial"/>
                <a:ea typeface="Arial"/>
                <a:cs typeface="Arial"/>
                <a:sym typeface="Arial"/>
              </a:rPr>
              <a:t>Chronology of the 1st Crusade</a:t>
            </a:r>
          </a:p>
          <a:p>
            <a:pPr marL="0" marR="0" lvl="0" indent="0" algn="l" rtl="0">
              <a:lnSpc>
                <a:spcPct val="100000"/>
              </a:lnSpc>
              <a:spcBef>
                <a:spcPts val="1100"/>
              </a:spcBef>
              <a:spcAft>
                <a:spcPts val="0"/>
              </a:spcAft>
              <a:buClr>
                <a:schemeClr val="dk1"/>
              </a:buClr>
              <a:buSzPct val="25000"/>
              <a:buFont typeface="Arial"/>
              <a:buNone/>
            </a:pPr>
            <a:r>
              <a:rPr lang="en-US" sz="2200" b="1" i="0" u="none">
                <a:solidFill>
                  <a:schemeClr val="dk1"/>
                </a:solidFill>
                <a:latin typeface="Arial"/>
                <a:ea typeface="Arial"/>
                <a:cs typeface="Arial"/>
                <a:sym typeface="Arial"/>
              </a:rPr>
              <a:t>A.D. 1095 Pope Urban II calls for a crusade to free the Holy Land.</a:t>
            </a:r>
          </a:p>
          <a:p>
            <a:pPr marL="0" marR="0" lvl="0" indent="0" algn="l" rtl="0">
              <a:lnSpc>
                <a:spcPct val="100000"/>
              </a:lnSpc>
              <a:spcBef>
                <a:spcPts val="1100"/>
              </a:spcBef>
              <a:spcAft>
                <a:spcPts val="0"/>
              </a:spcAft>
              <a:buClr>
                <a:schemeClr val="dk1"/>
              </a:buClr>
              <a:buSzPct val="25000"/>
              <a:buFont typeface="Arial"/>
              <a:buNone/>
            </a:pPr>
            <a:r>
              <a:rPr lang="en-US" sz="2200" b="1" i="0" u="none">
                <a:solidFill>
                  <a:schemeClr val="dk1"/>
                </a:solidFill>
                <a:latin typeface="Arial"/>
                <a:ea typeface="Arial"/>
                <a:cs typeface="Arial"/>
                <a:sym typeface="Arial"/>
              </a:rPr>
              <a:t> </a:t>
            </a:r>
            <a:br>
              <a:rPr lang="en-US" sz="2200" b="1" i="0" u="none">
                <a:solidFill>
                  <a:schemeClr val="dk1"/>
                </a:solidFill>
                <a:latin typeface="Arial"/>
                <a:ea typeface="Arial"/>
                <a:cs typeface="Arial"/>
                <a:sym typeface="Arial"/>
              </a:rPr>
            </a:br>
            <a:r>
              <a:rPr lang="en-US" sz="2200" b="1" i="0" u="none">
                <a:solidFill>
                  <a:schemeClr val="dk1"/>
                </a:solidFill>
                <a:latin typeface="Arial"/>
                <a:ea typeface="Arial"/>
                <a:cs typeface="Arial"/>
                <a:sym typeface="Arial"/>
              </a:rPr>
              <a:t>A.D. 1096 </a:t>
            </a:r>
            <a:r>
              <a:rPr lang="en-US" sz="2200" b="1" i="0" u="none">
                <a:solidFill>
                  <a:schemeClr val="accent1"/>
                </a:solidFill>
                <a:latin typeface="Arial"/>
                <a:ea typeface="Arial"/>
                <a:cs typeface="Arial"/>
                <a:sym typeface="Arial"/>
              </a:rPr>
              <a:t>The Peasant Crusade</a:t>
            </a:r>
            <a:r>
              <a:rPr lang="en-US" sz="2200" b="1" i="0" u="none">
                <a:solidFill>
                  <a:schemeClr val="dk1"/>
                </a:solidFill>
                <a:latin typeface="Arial"/>
                <a:ea typeface="Arial"/>
                <a:cs typeface="Arial"/>
                <a:sym typeface="Arial"/>
              </a:rPr>
              <a:t> is defeated in Asia Minor. </a:t>
            </a:r>
            <a:br>
              <a:rPr lang="en-US" sz="2200" b="1" i="0" u="none">
                <a:solidFill>
                  <a:schemeClr val="dk1"/>
                </a:solidFill>
                <a:latin typeface="Arial"/>
                <a:ea typeface="Arial"/>
                <a:cs typeface="Arial"/>
                <a:sym typeface="Arial"/>
              </a:rPr>
            </a:br>
            <a:r>
              <a:rPr lang="en-US" sz="2200" b="1" i="0" u="none">
                <a:solidFill>
                  <a:schemeClr val="dk1"/>
                </a:solidFill>
                <a:latin typeface="Arial"/>
                <a:ea typeface="Arial"/>
                <a:cs typeface="Arial"/>
                <a:sym typeface="Arial"/>
              </a:rPr>
              <a:t>(</a:t>
            </a:r>
            <a:r>
              <a:rPr lang="en-US" sz="2200" b="1" i="0" u="none">
                <a:solidFill>
                  <a:schemeClr val="accent1"/>
                </a:solidFill>
                <a:latin typeface="Arial"/>
                <a:ea typeface="Arial"/>
                <a:cs typeface="Arial"/>
                <a:sym typeface="Arial"/>
              </a:rPr>
              <a:t>Peter the Hermit</a:t>
            </a:r>
            <a:r>
              <a:rPr lang="en-US" sz="2200" b="1" i="0" u="none">
                <a:solidFill>
                  <a:schemeClr val="dk1"/>
                </a:solidFill>
                <a:latin typeface="Arial"/>
                <a:ea typeface="Arial"/>
                <a:cs typeface="Arial"/>
                <a:sym typeface="Arial"/>
              </a:rPr>
              <a:t>) – peasants acted like thieves, killed many Jews (not aim of Crusades)</a:t>
            </a:r>
          </a:p>
          <a:p>
            <a:pPr marL="0" marR="0" lvl="0" indent="0" algn="l" rtl="0">
              <a:lnSpc>
                <a:spcPct val="100000"/>
              </a:lnSpc>
              <a:spcBef>
                <a:spcPts val="1100"/>
              </a:spcBef>
              <a:spcAft>
                <a:spcPts val="0"/>
              </a:spcAft>
              <a:buClr>
                <a:schemeClr val="dk1"/>
              </a:buClr>
              <a:buFont typeface="Times New Roman"/>
              <a:buNone/>
            </a:pPr>
            <a:endParaRPr sz="2200" b="1" i="0" u="none">
              <a:solidFill>
                <a:schemeClr val="dk1"/>
              </a:solidFill>
              <a:latin typeface="Arial"/>
              <a:ea typeface="Arial"/>
              <a:cs typeface="Arial"/>
              <a:sym typeface="Arial"/>
            </a:endParaRPr>
          </a:p>
          <a:p>
            <a:pPr marL="0" marR="0" lvl="0" indent="0" algn="l" rtl="0">
              <a:lnSpc>
                <a:spcPct val="100000"/>
              </a:lnSpc>
              <a:spcBef>
                <a:spcPts val="1100"/>
              </a:spcBef>
              <a:spcAft>
                <a:spcPts val="0"/>
              </a:spcAft>
              <a:buClr>
                <a:schemeClr val="dk1"/>
              </a:buClr>
              <a:buSzPct val="25000"/>
              <a:buFont typeface="Arial"/>
              <a:buNone/>
            </a:pPr>
            <a:r>
              <a:rPr lang="en-US" sz="2200" b="1" i="0" u="none">
                <a:solidFill>
                  <a:schemeClr val="dk1"/>
                </a:solidFill>
                <a:latin typeface="Arial"/>
                <a:ea typeface="Arial"/>
                <a:cs typeface="Arial"/>
                <a:sym typeface="Arial"/>
              </a:rPr>
              <a:t>A.D. 1097-1098 Crusaders arrive in Asia Minor; take the cities of Nicaea, Edessa and Antioch.</a:t>
            </a:r>
          </a:p>
        </p:txBody>
      </p:sp>
      <p:pic>
        <p:nvPicPr>
          <p:cNvPr id="326" name="Shape 326"/>
          <p:cNvPicPr preferRelativeResize="0"/>
          <p:nvPr/>
        </p:nvPicPr>
        <p:blipFill rotWithShape="1">
          <a:blip r:embed="rId3">
            <a:alphaModFix/>
          </a:blip>
          <a:srcRect/>
          <a:stretch/>
        </p:blipFill>
        <p:spPr>
          <a:xfrm>
            <a:off x="4873625" y="228600"/>
            <a:ext cx="4094162" cy="4876799"/>
          </a:xfrm>
          <a:prstGeom prst="rect">
            <a:avLst/>
          </a:prstGeom>
          <a:noFill/>
          <a:ln>
            <a:noFill/>
          </a:ln>
        </p:spPr>
      </p:pic>
      <p:sp>
        <p:nvSpPr>
          <p:cNvPr id="327" name="Shape 327"/>
          <p:cNvSpPr txBox="1"/>
          <p:nvPr/>
        </p:nvSpPr>
        <p:spPr>
          <a:xfrm>
            <a:off x="4946650" y="5257800"/>
            <a:ext cx="4197349" cy="10969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1"/>
              </a:buClr>
              <a:buSzPct val="25000"/>
              <a:buFont typeface="Arial"/>
              <a:buNone/>
            </a:pPr>
            <a:r>
              <a:rPr lang="en-US" sz="2200" b="1" i="0" u="none">
                <a:solidFill>
                  <a:schemeClr val="accent1"/>
                </a:solidFill>
                <a:latin typeface="Arial"/>
                <a:ea typeface="Arial"/>
                <a:cs typeface="Arial"/>
                <a:sym typeface="Arial"/>
              </a:rPr>
              <a:t>A.D. 1099 The Crusaders capture the holy city of Jerusalem in July</a:t>
            </a:r>
            <a:r>
              <a:rPr lang="en-US" sz="2200" b="1" i="0" u="none">
                <a:solidFill>
                  <a:schemeClr val="dk1"/>
                </a:solidFill>
                <a:latin typeface="Arial"/>
                <a:ea typeface="Arial"/>
                <a:cs typeface="Arial"/>
                <a:sym typeface="Arial"/>
              </a:rPr>
              <a:t>.</a:t>
            </a:r>
          </a:p>
        </p:txBody>
      </p:sp>
      <p:pic>
        <p:nvPicPr>
          <p:cNvPr id="328" name="Shape 328"/>
          <p:cNvPicPr preferRelativeResize="0"/>
          <p:nvPr/>
        </p:nvPicPr>
        <p:blipFill rotWithShape="1">
          <a:blip r:embed="rId4">
            <a:alphaModFix/>
          </a:blip>
          <a:srcRect/>
          <a:stretch/>
        </p:blipFill>
        <p:spPr>
          <a:xfrm>
            <a:off x="4876800" y="228600"/>
            <a:ext cx="4267199" cy="487679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10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Shape 333" descr="http://www.islamproject.org/images/crusades_final.jpg"/>
          <p:cNvPicPr preferRelativeResize="0"/>
          <p:nvPr/>
        </p:nvPicPr>
        <p:blipFill rotWithShape="1">
          <a:blip r:embed="rId3">
            <a:alphaModFix/>
          </a:blip>
          <a:srcRect/>
          <a:stretch/>
        </p:blipFill>
        <p:spPr>
          <a:xfrm>
            <a:off x="609600" y="990600"/>
            <a:ext cx="7824786" cy="4572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Shape 338" descr="crusaders2"/>
          <p:cNvPicPr preferRelativeResize="0"/>
          <p:nvPr/>
        </p:nvPicPr>
        <p:blipFill rotWithShape="1">
          <a:blip r:embed="rId3">
            <a:alphaModFix/>
          </a:blip>
          <a:srcRect/>
          <a:stretch/>
        </p:blipFill>
        <p:spPr>
          <a:xfrm>
            <a:off x="5715000" y="0"/>
            <a:ext cx="2795587" cy="6858000"/>
          </a:xfrm>
          <a:prstGeom prst="rect">
            <a:avLst/>
          </a:prstGeom>
          <a:noFill/>
          <a:ln>
            <a:noFill/>
          </a:ln>
        </p:spPr>
      </p:pic>
      <p:sp>
        <p:nvSpPr>
          <p:cNvPr id="339" name="Shape 339"/>
          <p:cNvSpPr txBox="1"/>
          <p:nvPr/>
        </p:nvSpPr>
        <p:spPr>
          <a:xfrm>
            <a:off x="304800" y="228600"/>
            <a:ext cx="5486399" cy="60023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66"/>
              </a:buClr>
              <a:buSzPct val="25000"/>
              <a:buFont typeface="Arial"/>
              <a:buNone/>
            </a:pPr>
            <a:r>
              <a:rPr lang="en-US" sz="2400" b="1" i="0" u="none">
                <a:solidFill>
                  <a:srgbClr val="FF0066"/>
                </a:solidFill>
                <a:latin typeface="Arial"/>
                <a:ea typeface="Arial"/>
                <a:cs typeface="Arial"/>
                <a:sym typeface="Arial"/>
              </a:rPr>
              <a:t>Results:</a:t>
            </a:r>
          </a:p>
          <a:p>
            <a:pPr marL="0" marR="0" lvl="0" indent="0" algn="l" rtl="0">
              <a:lnSpc>
                <a:spcPct val="100000"/>
              </a:lnSpc>
              <a:spcBef>
                <a:spcPts val="0"/>
              </a:spcBef>
              <a:spcAft>
                <a:spcPts val="0"/>
              </a:spcAft>
              <a:buClr>
                <a:schemeClr val="dk1"/>
              </a:buClr>
              <a:buFont typeface="Times New Roman"/>
              <a:buNone/>
            </a:pPr>
            <a:endParaRPr sz="2400" b="1" i="0" u="none">
              <a:solidFill>
                <a:srgbClr val="FF0066"/>
              </a:solidFill>
              <a:latin typeface="Arial"/>
              <a:ea typeface="Arial"/>
              <a:cs typeface="Arial"/>
              <a:sym typeface="Arial"/>
            </a:endParaRPr>
          </a:p>
          <a:p>
            <a:pPr marL="0" marR="0" lvl="0" indent="0" algn="l" rtl="0">
              <a:lnSpc>
                <a:spcPct val="100000"/>
              </a:lnSpc>
              <a:spcBef>
                <a:spcPts val="0"/>
              </a:spcBef>
              <a:spcAft>
                <a:spcPts val="0"/>
              </a:spcAft>
              <a:buClr>
                <a:srgbClr val="FF0066"/>
              </a:buClr>
              <a:buSzPct val="25000"/>
              <a:buFont typeface="Arial"/>
              <a:buNone/>
            </a:pPr>
            <a:r>
              <a:rPr lang="en-US" sz="2400" b="0" i="0" u="none">
                <a:solidFill>
                  <a:srgbClr val="FF0066"/>
                </a:solidFill>
                <a:latin typeface="Arial"/>
                <a:ea typeface="Arial"/>
                <a:cs typeface="Arial"/>
                <a:sym typeface="Arial"/>
              </a:rPr>
              <a:t>Established Four Feudal States in Holy Land</a:t>
            </a:r>
          </a:p>
          <a:p>
            <a:pPr marL="0" marR="0" lvl="0" indent="0" algn="l" rtl="0">
              <a:lnSpc>
                <a:spcPct val="100000"/>
              </a:lnSpc>
              <a:spcBef>
                <a:spcPts val="0"/>
              </a:spcBef>
              <a:spcAft>
                <a:spcPts val="0"/>
              </a:spcAft>
              <a:buClr>
                <a:srgbClr val="FF0066"/>
              </a:buClr>
              <a:buSzPct val="100000"/>
              <a:buFont typeface="Arial"/>
              <a:buChar char="•"/>
            </a:pPr>
            <a:r>
              <a:rPr lang="en-US" sz="2400" b="0" i="0" u="none">
                <a:solidFill>
                  <a:srgbClr val="FF0066"/>
                </a:solidFill>
                <a:latin typeface="Arial"/>
                <a:ea typeface="Arial"/>
                <a:cs typeface="Arial"/>
                <a:sym typeface="Arial"/>
              </a:rPr>
              <a:t>Edessa</a:t>
            </a:r>
          </a:p>
          <a:p>
            <a:pPr marL="0" marR="0" lvl="0" indent="0" algn="l" rtl="0">
              <a:lnSpc>
                <a:spcPct val="100000"/>
              </a:lnSpc>
              <a:spcBef>
                <a:spcPts val="0"/>
              </a:spcBef>
              <a:spcAft>
                <a:spcPts val="0"/>
              </a:spcAft>
              <a:buClr>
                <a:srgbClr val="FF0066"/>
              </a:buClr>
              <a:buSzPct val="100000"/>
              <a:buFont typeface="Arial"/>
              <a:buChar char="•"/>
            </a:pPr>
            <a:r>
              <a:rPr lang="en-US" sz="2400" b="0" i="0" u="none">
                <a:solidFill>
                  <a:srgbClr val="FF0066"/>
                </a:solidFill>
                <a:latin typeface="Arial"/>
                <a:ea typeface="Arial"/>
                <a:cs typeface="Arial"/>
                <a:sym typeface="Arial"/>
              </a:rPr>
              <a:t>Antioch</a:t>
            </a:r>
          </a:p>
          <a:p>
            <a:pPr marL="0" marR="0" lvl="0" indent="0" algn="l" rtl="0">
              <a:lnSpc>
                <a:spcPct val="100000"/>
              </a:lnSpc>
              <a:spcBef>
                <a:spcPts val="0"/>
              </a:spcBef>
              <a:spcAft>
                <a:spcPts val="0"/>
              </a:spcAft>
              <a:buClr>
                <a:srgbClr val="FF0066"/>
              </a:buClr>
              <a:buSzPct val="100000"/>
              <a:buFont typeface="Arial"/>
              <a:buChar char="•"/>
            </a:pPr>
            <a:r>
              <a:rPr lang="en-US" sz="2400" b="0" i="0" u="none">
                <a:solidFill>
                  <a:srgbClr val="FF0066"/>
                </a:solidFill>
                <a:latin typeface="Arial"/>
                <a:ea typeface="Arial"/>
                <a:cs typeface="Arial"/>
                <a:sym typeface="Arial"/>
              </a:rPr>
              <a:t>Tripoli</a:t>
            </a:r>
          </a:p>
          <a:p>
            <a:pPr marL="0" marR="0" lvl="0" indent="0" algn="l" rtl="0">
              <a:lnSpc>
                <a:spcPct val="100000"/>
              </a:lnSpc>
              <a:spcBef>
                <a:spcPts val="0"/>
              </a:spcBef>
              <a:spcAft>
                <a:spcPts val="0"/>
              </a:spcAft>
              <a:buClr>
                <a:srgbClr val="FF0066"/>
              </a:buClr>
              <a:buSzPct val="100000"/>
              <a:buFont typeface="Arial"/>
              <a:buChar char="•"/>
            </a:pPr>
            <a:r>
              <a:rPr lang="en-US" sz="2400" b="0" i="0" u="none">
                <a:solidFill>
                  <a:srgbClr val="FF0066"/>
                </a:solidFill>
                <a:latin typeface="Arial"/>
                <a:ea typeface="Arial"/>
                <a:cs typeface="Arial"/>
                <a:sym typeface="Arial"/>
              </a:rPr>
              <a:t>Jerusalem</a:t>
            </a:r>
          </a:p>
          <a:p>
            <a:pPr marL="0" marR="0" lvl="0" indent="0" algn="l" rtl="0">
              <a:lnSpc>
                <a:spcPct val="100000"/>
              </a:lnSpc>
              <a:spcBef>
                <a:spcPts val="0"/>
              </a:spcBef>
              <a:spcAft>
                <a:spcPts val="0"/>
              </a:spcAft>
              <a:buClr>
                <a:schemeClr val="dk1"/>
              </a:buClr>
              <a:buFont typeface="Times New Roman"/>
              <a:buNone/>
            </a:pPr>
            <a:endParaRPr sz="2400" b="0" i="0" u="none">
              <a:solidFill>
                <a:schemeClr val="accent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Was not able to keep.  Muslims soon took Edessa (2</a:t>
            </a:r>
            <a:r>
              <a:rPr lang="en-US" sz="2400" b="0" i="0" u="none" baseline="30000">
                <a:solidFill>
                  <a:schemeClr val="dk1"/>
                </a:solidFill>
                <a:latin typeface="Arial"/>
                <a:ea typeface="Arial"/>
                <a:cs typeface="Arial"/>
                <a:sym typeface="Arial"/>
              </a:rPr>
              <a:t>nd</a:t>
            </a:r>
            <a:r>
              <a:rPr lang="en-US" sz="2400" b="0" i="0" u="none">
                <a:solidFill>
                  <a:schemeClr val="dk1"/>
                </a:solidFill>
                <a:latin typeface="Arial"/>
                <a:ea typeface="Arial"/>
                <a:cs typeface="Arial"/>
                <a:sym typeface="Arial"/>
              </a:rPr>
              <a:t> Crusade failed to get back) and Jerusalem (by Saladin, 3</a:t>
            </a:r>
            <a:r>
              <a:rPr lang="en-US" sz="2400" b="0" i="0" u="none" baseline="30000">
                <a:solidFill>
                  <a:schemeClr val="dk1"/>
                </a:solidFill>
                <a:latin typeface="Arial"/>
                <a:ea typeface="Arial"/>
                <a:cs typeface="Arial"/>
                <a:sym typeface="Arial"/>
              </a:rPr>
              <a:t>rd</a:t>
            </a:r>
            <a:r>
              <a:rPr lang="en-US" sz="2400" b="0" i="0" u="none">
                <a:solidFill>
                  <a:schemeClr val="dk1"/>
                </a:solidFill>
                <a:latin typeface="Arial"/>
                <a:ea typeface="Arial"/>
                <a:cs typeface="Arial"/>
                <a:sym typeface="Arial"/>
              </a:rPr>
              <a:t> Crusade of “Robin Hood Legend” led by Richard I (Lionhearted) [captured and had to be ransomed] failed to gain back, only truce)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Shape 344"/>
          <p:cNvSpPr txBox="1">
            <a:spLocks noGrp="1"/>
          </p:cNvSpPr>
          <p:nvPr>
            <p:ph type="title"/>
          </p:nvPr>
        </p:nvSpPr>
        <p:spPr>
          <a:xfrm>
            <a:off x="463550" y="463550"/>
            <a:ext cx="7997825" cy="1614487"/>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3690" b="1" i="0" u="none" strike="noStrike" cap="none">
                <a:solidFill>
                  <a:schemeClr val="dk2"/>
                </a:solidFill>
                <a:latin typeface="Rambla"/>
                <a:ea typeface="Rambla"/>
                <a:cs typeface="Rambla"/>
                <a:sym typeface="Rambla"/>
              </a:rPr>
              <a:t>4</a:t>
            </a:r>
            <a:r>
              <a:rPr lang="en-US" sz="3690" b="1" i="0" u="none" strike="noStrike" cap="none" baseline="30000">
                <a:solidFill>
                  <a:schemeClr val="dk2"/>
                </a:solidFill>
                <a:latin typeface="Rambla"/>
                <a:ea typeface="Rambla"/>
                <a:cs typeface="Rambla"/>
                <a:sym typeface="Rambla"/>
              </a:rPr>
              <a:t>th</a:t>
            </a:r>
            <a:r>
              <a:rPr lang="en-US" sz="3690" b="1" i="0" u="none" strike="noStrike" cap="none">
                <a:solidFill>
                  <a:schemeClr val="dk2"/>
                </a:solidFill>
                <a:latin typeface="Rambla"/>
                <a:ea typeface="Rambla"/>
                <a:cs typeface="Rambla"/>
                <a:sym typeface="Rambla"/>
              </a:rPr>
              <a:t> Crusade </a:t>
            </a:r>
            <a:br>
              <a:rPr lang="en-US" sz="3690" b="1" i="0" u="none" strike="noStrike" cap="none">
                <a:solidFill>
                  <a:schemeClr val="dk2"/>
                </a:solidFill>
                <a:latin typeface="Rambla"/>
                <a:ea typeface="Rambla"/>
                <a:cs typeface="Rambla"/>
                <a:sym typeface="Rambla"/>
              </a:rPr>
            </a:br>
            <a:r>
              <a:rPr lang="en-US" sz="3690" b="1" i="0" u="none" strike="noStrike" cap="none">
                <a:solidFill>
                  <a:schemeClr val="dk2"/>
                </a:solidFill>
                <a:latin typeface="Rambla"/>
                <a:ea typeface="Rambla"/>
                <a:cs typeface="Rambla"/>
                <a:sym typeface="Rambla"/>
              </a:rPr>
              <a:t>- 1204</a:t>
            </a:r>
          </a:p>
        </p:txBody>
      </p:sp>
      <p:pic>
        <p:nvPicPr>
          <p:cNvPr id="345" name="Shape 345" descr="relique2"/>
          <p:cNvPicPr preferRelativeResize="0">
            <a:picLocks noGrp="1"/>
          </p:cNvPicPr>
          <p:nvPr>
            <p:ph type="body" idx="1"/>
          </p:nvPr>
        </p:nvPicPr>
        <p:blipFill rotWithShape="1">
          <a:blip r:embed="rId3">
            <a:alphaModFix/>
          </a:blip>
          <a:srcRect/>
          <a:stretch/>
        </p:blipFill>
        <p:spPr>
          <a:xfrm>
            <a:off x="6434137" y="0"/>
            <a:ext cx="2709862" cy="2743199"/>
          </a:xfrm>
          <a:prstGeom prst="rect">
            <a:avLst/>
          </a:prstGeom>
          <a:noFill/>
          <a:ln>
            <a:noFill/>
          </a:ln>
        </p:spPr>
      </p:pic>
      <p:pic>
        <p:nvPicPr>
          <p:cNvPr id="346" name="Shape 346" descr="relique3"/>
          <p:cNvPicPr preferRelativeResize="0"/>
          <p:nvPr/>
        </p:nvPicPr>
        <p:blipFill rotWithShape="1">
          <a:blip r:embed="rId4">
            <a:alphaModFix/>
          </a:blip>
          <a:srcRect/>
          <a:stretch/>
        </p:blipFill>
        <p:spPr>
          <a:xfrm>
            <a:off x="6948486" y="2667000"/>
            <a:ext cx="2195511" cy="4190999"/>
          </a:xfrm>
          <a:prstGeom prst="rect">
            <a:avLst/>
          </a:prstGeom>
          <a:noFill/>
          <a:ln>
            <a:noFill/>
          </a:ln>
        </p:spPr>
      </p:pic>
      <p:pic>
        <p:nvPicPr>
          <p:cNvPr id="347" name="Shape 347" descr="Jerus7"/>
          <p:cNvPicPr preferRelativeResize="0">
            <a:picLocks noGrp="1"/>
          </p:cNvPicPr>
          <p:nvPr>
            <p:ph type="body" idx="2"/>
          </p:nvPr>
        </p:nvPicPr>
        <p:blipFill rotWithShape="1">
          <a:blip r:embed="rId5">
            <a:alphaModFix/>
          </a:blip>
          <a:srcRect/>
          <a:stretch/>
        </p:blipFill>
        <p:spPr>
          <a:xfrm>
            <a:off x="4479925" y="0"/>
            <a:ext cx="4664075" cy="6858000"/>
          </a:xfrm>
          <a:prstGeom prst="rect">
            <a:avLst/>
          </a:prstGeom>
          <a:noFill/>
          <a:ln>
            <a:noFill/>
          </a:ln>
        </p:spPr>
      </p:pic>
      <p:sp>
        <p:nvSpPr>
          <p:cNvPr id="348" name="Shape 348"/>
          <p:cNvSpPr txBox="1">
            <a:spLocks noGrp="1"/>
          </p:cNvSpPr>
          <p:nvPr>
            <p:ph type="body" idx="3"/>
          </p:nvPr>
        </p:nvSpPr>
        <p:spPr>
          <a:xfrm>
            <a:off x="685800" y="1981200"/>
            <a:ext cx="3809999" cy="4114800"/>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strike="noStrike" cap="none">
                <a:solidFill>
                  <a:schemeClr val="dk1"/>
                </a:solidFill>
                <a:latin typeface="Rambla"/>
                <a:ea typeface="Rambla"/>
                <a:cs typeface="Rambla"/>
                <a:sym typeface="Rambla"/>
              </a:rPr>
              <a:t>Venetian merchants ran out of money on way to crusade – so sack Constantinople instead (who they were supposed to be protecting)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47"/>
                                        </p:tgtEl>
                                        <p:attrNameLst>
                                          <p:attrName>style.visibility</p:attrName>
                                        </p:attrNameLst>
                                      </p:cBhvr>
                                      <p:to>
                                        <p:strVal val="visible"/>
                                      </p:to>
                                    </p:set>
                                    <p:anim calcmode="lin" valueType="num">
                                      <p:cBhvr additive="base">
                                        <p:cTn id="7" dur="500"/>
                                        <p:tgtEl>
                                          <p:spTgt spid="347"/>
                                        </p:tgtEl>
                                        <p:attrNameLst>
                                          <p:attrName>ppt_w</p:attrName>
                                        </p:attrNameLst>
                                      </p:cBhvr>
                                      <p:tavLst>
                                        <p:tav tm="0">
                                          <p:val>
                                            <p:strVal val="0"/>
                                          </p:val>
                                        </p:tav>
                                        <p:tav tm="100000">
                                          <p:val>
                                            <p:strVal val="#ppt_w"/>
                                          </p:val>
                                        </p:tav>
                                      </p:tavLst>
                                    </p:anim>
                                    <p:anim calcmode="lin" valueType="num">
                                      <p:cBhvr additive="base">
                                        <p:cTn id="8" dur="500"/>
                                        <p:tgtEl>
                                          <p:spTgt spid="347"/>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Shape 353"/>
          <p:cNvSpPr txBox="1"/>
          <p:nvPr/>
        </p:nvSpPr>
        <p:spPr>
          <a:xfrm>
            <a:off x="1600200" y="152400"/>
            <a:ext cx="7315200" cy="579436"/>
          </a:xfrm>
          <a:prstGeom prst="rect">
            <a:avLst/>
          </a:prstGeom>
          <a:noFill/>
          <a:ln>
            <a:noFill/>
          </a:ln>
          <a:effectLst>
            <a:outerShdw blurRad="63500" dist="35921" dir="2700000">
              <a:srgbClr val="28A4A1"/>
            </a:outerShdw>
          </a:effectLst>
        </p:spPr>
        <p:txBody>
          <a:bodyPr lIns="91425" tIns="45700" rIns="91425" bIns="45700" anchor="t" anchorCtr="0">
            <a:noAutofit/>
          </a:bodyPr>
          <a:lstStyle/>
          <a:p>
            <a:pPr marL="0" marR="0" lvl="0" indent="0" algn="l" rtl="0">
              <a:lnSpc>
                <a:spcPct val="100000"/>
              </a:lnSpc>
              <a:spcBef>
                <a:spcPts val="0"/>
              </a:spcBef>
              <a:spcAft>
                <a:spcPts val="0"/>
              </a:spcAft>
              <a:buClr>
                <a:srgbClr val="006699"/>
              </a:buClr>
              <a:buSzPct val="25000"/>
              <a:buFont typeface="Comic Sans MS"/>
              <a:buNone/>
            </a:pPr>
            <a:r>
              <a:rPr lang="en-US" sz="3200" b="1" i="0" u="none">
                <a:solidFill>
                  <a:srgbClr val="006699"/>
                </a:solidFill>
                <a:latin typeface="Comic Sans MS"/>
                <a:ea typeface="Comic Sans MS"/>
                <a:cs typeface="Comic Sans MS"/>
                <a:sym typeface="Comic Sans MS"/>
              </a:rPr>
              <a:t>Christian Crusades: East and West</a:t>
            </a:r>
          </a:p>
        </p:txBody>
      </p:sp>
      <p:pic>
        <p:nvPicPr>
          <p:cNvPr id="354" name="Shape 354" descr="Crusades and Anti-Heretic Campaigns, 1150-1204"/>
          <p:cNvPicPr preferRelativeResize="0"/>
          <p:nvPr/>
        </p:nvPicPr>
        <p:blipFill rotWithShape="1">
          <a:blip r:embed="rId3">
            <a:alphaModFix/>
          </a:blip>
          <a:srcRect/>
          <a:stretch/>
        </p:blipFill>
        <p:spPr>
          <a:xfrm>
            <a:off x="1143000" y="708025"/>
            <a:ext cx="7239000" cy="5816599"/>
          </a:xfrm>
          <a:prstGeom prst="rect">
            <a:avLst/>
          </a:prstGeom>
          <a:noFill/>
          <a:ln w="9525" cap="flat" cmpd="sng">
            <a:solidFill>
              <a:srgbClr val="006699"/>
            </a:solidFill>
            <a:prstDash val="solid"/>
            <a:miter/>
            <a:headEnd type="none" w="med" len="med"/>
            <a:tailEnd type="none" w="med" len="me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Prior to its conquest by the Ottoman Turks, Byzantium was weakened by</a:t>
            </a:r>
          </a:p>
          <a:p>
            <a:pPr marL="365125" marR="0" lvl="0" indent="-263525" algn="l" rtl="0">
              <a:lnSpc>
                <a:spcPct val="100000"/>
              </a:lnSpc>
              <a:spcBef>
                <a:spcPts val="400"/>
              </a:spcBef>
              <a:spcAft>
                <a:spcPts val="0"/>
              </a:spcAft>
              <a:buClr>
                <a:schemeClr val="accent1"/>
              </a:buClr>
              <a:buSzPct val="25000"/>
              <a:buFont typeface="Noto Sans Symbols"/>
              <a:buNone/>
            </a:pPr>
            <a:endParaRPr sz="2700" b="0" i="0" u="none">
              <a:solidFill>
                <a:schemeClr val="dk1"/>
              </a:solidFill>
              <a:latin typeface="Rambla"/>
              <a:ea typeface="Rambla"/>
              <a:cs typeface="Rambla"/>
              <a:sym typeface="Rambla"/>
            </a:endParaRP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inadequate military technology</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centuries of invasions by the Ottoman Turks</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its policy of continued expansion</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the decline of regional trade routes</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the political ambitions of neighboring peoples.</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360" name="Shape 360"/>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AP Question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p:nvPr/>
        </p:nvSpPr>
        <p:spPr>
          <a:xfrm>
            <a:off x="1219200" y="1219200"/>
            <a:ext cx="7239000" cy="457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366" name="Shape 366"/>
          <p:cNvSpPr txBox="1"/>
          <p:nvPr/>
        </p:nvSpPr>
        <p:spPr>
          <a:xfrm>
            <a:off x="304800" y="609600"/>
            <a:ext cx="5638800" cy="990599"/>
          </a:xfrm>
          <a:prstGeom prst="rect">
            <a:avLst/>
          </a:prstGeom>
          <a:solidFill>
            <a:schemeClr val="accent1"/>
          </a:solidFill>
          <a:ln w="9525" cap="flat" cmpd="sng">
            <a:solidFill>
              <a:schemeClr val="dk1"/>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Times New Roman"/>
              <a:buNone/>
            </a:pPr>
            <a:r>
              <a:rPr lang="en-US" sz="2400" b="0" i="0" u="none">
                <a:solidFill>
                  <a:schemeClr val="lt1"/>
                </a:solidFill>
                <a:latin typeface="Times New Roman"/>
                <a:ea typeface="Times New Roman"/>
                <a:cs typeface="Times New Roman"/>
                <a:sym typeface="Times New Roman"/>
              </a:rPr>
              <a:t>IMPACTS OF CRUSADES</a:t>
            </a:r>
          </a:p>
        </p:txBody>
      </p:sp>
      <p:sp>
        <p:nvSpPr>
          <p:cNvPr id="367" name="Shape 367"/>
          <p:cNvSpPr txBox="1"/>
          <p:nvPr/>
        </p:nvSpPr>
        <p:spPr>
          <a:xfrm>
            <a:off x="950175" y="1836325"/>
            <a:ext cx="8137500" cy="4419600"/>
          </a:xfrm>
          <a:prstGeom prst="rect">
            <a:avLst/>
          </a:prstGeom>
          <a:solidFill>
            <a:schemeClr val="accent1"/>
          </a:solidFill>
          <a:ln w="9525" cap="flat" cmpd="sng">
            <a:solidFill>
              <a:schemeClr val="dk1"/>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FFFF00"/>
              </a:buClr>
              <a:buSzPct val="100000"/>
              <a:buFont typeface="Arial"/>
              <a:buChar char="•"/>
            </a:pPr>
            <a:r>
              <a:rPr lang="en-US" sz="2800" b="0" i="0" u="none">
                <a:solidFill>
                  <a:srgbClr val="FFFF00"/>
                </a:solidFill>
                <a:latin typeface="Arial"/>
                <a:ea typeface="Arial"/>
                <a:cs typeface="Arial"/>
                <a:sym typeface="Arial"/>
              </a:rPr>
              <a:t> Increased trade with Middle East </a:t>
            </a:r>
          </a:p>
          <a:p>
            <a:pPr marL="0" marR="0" lvl="0" indent="0" algn="l" rtl="0">
              <a:lnSpc>
                <a:spcPct val="100000"/>
              </a:lnSpc>
              <a:spcBef>
                <a:spcPts val="0"/>
              </a:spcBef>
              <a:spcAft>
                <a:spcPts val="0"/>
              </a:spcAft>
              <a:buClr>
                <a:schemeClr val="lt1"/>
              </a:buClr>
              <a:buSzPct val="25000"/>
              <a:buFont typeface="Arial"/>
              <a:buNone/>
            </a:pPr>
            <a:r>
              <a:rPr lang="en-US" sz="2800" b="0" i="0" u="none">
                <a:solidFill>
                  <a:schemeClr val="lt1"/>
                </a:solidFill>
                <a:latin typeface="Arial"/>
                <a:ea typeface="Arial"/>
                <a:cs typeface="Arial"/>
                <a:sym typeface="Arial"/>
              </a:rPr>
              <a:t>    (West desired Eastern luxury goods)</a:t>
            </a:r>
          </a:p>
          <a:p>
            <a:pPr marL="0" marR="0" lvl="0" indent="0" algn="l" rtl="0">
              <a:lnSpc>
                <a:spcPct val="100000"/>
              </a:lnSpc>
              <a:spcBef>
                <a:spcPts val="0"/>
              </a:spcBef>
              <a:spcAft>
                <a:spcPts val="0"/>
              </a:spcAft>
              <a:buClr>
                <a:schemeClr val="lt1"/>
              </a:buClr>
              <a:buSzPct val="100000"/>
              <a:buFont typeface="Arial"/>
              <a:buChar char="•"/>
            </a:pPr>
            <a:r>
              <a:rPr lang="en-US" sz="2800" b="0" i="0" u="none">
                <a:solidFill>
                  <a:schemeClr val="lt1"/>
                </a:solidFill>
                <a:latin typeface="Arial"/>
                <a:ea typeface="Arial"/>
                <a:cs typeface="Arial"/>
                <a:sym typeface="Arial"/>
              </a:rPr>
              <a:t> increased use of coined money, usury, </a:t>
            </a:r>
          </a:p>
          <a:p>
            <a:pPr marL="0" marR="0" lvl="0" indent="0" algn="l" rtl="0">
              <a:lnSpc>
                <a:spcPct val="100000"/>
              </a:lnSpc>
              <a:spcBef>
                <a:spcPts val="0"/>
              </a:spcBef>
              <a:spcAft>
                <a:spcPts val="0"/>
              </a:spcAft>
              <a:buClr>
                <a:schemeClr val="lt1"/>
              </a:buClr>
              <a:buSzPct val="25000"/>
              <a:buFont typeface="Arial"/>
              <a:buNone/>
            </a:pPr>
            <a:r>
              <a:rPr lang="en-US" sz="2800" b="0" i="0" u="none">
                <a:solidFill>
                  <a:schemeClr val="lt1"/>
                </a:solidFill>
                <a:latin typeface="Arial"/>
                <a:ea typeface="Arial"/>
                <a:cs typeface="Arial"/>
                <a:sym typeface="Arial"/>
              </a:rPr>
              <a:t>  bills of exchange</a:t>
            </a:r>
          </a:p>
          <a:p>
            <a:pPr marL="0" marR="0" lvl="0" indent="0" algn="l" rtl="0">
              <a:lnSpc>
                <a:spcPct val="100000"/>
              </a:lnSpc>
              <a:spcBef>
                <a:spcPts val="0"/>
              </a:spcBef>
              <a:spcAft>
                <a:spcPts val="0"/>
              </a:spcAft>
              <a:buClr>
                <a:schemeClr val="lt1"/>
              </a:buClr>
              <a:buSzPct val="100000"/>
              <a:buFont typeface="Arial"/>
              <a:buChar char="•"/>
            </a:pPr>
            <a:r>
              <a:rPr lang="en-US" sz="2800" b="0" i="0" u="none">
                <a:solidFill>
                  <a:schemeClr val="lt1"/>
                </a:solidFill>
                <a:latin typeface="Arial"/>
                <a:ea typeface="Arial"/>
                <a:cs typeface="Arial"/>
                <a:sym typeface="Arial"/>
              </a:rPr>
              <a:t> Byzantine Empire weakened</a:t>
            </a:r>
          </a:p>
          <a:p>
            <a:pPr marL="0" marR="0" lvl="0" indent="0" algn="l" rtl="0">
              <a:lnSpc>
                <a:spcPct val="100000"/>
              </a:lnSpc>
              <a:spcBef>
                <a:spcPts val="0"/>
              </a:spcBef>
              <a:spcAft>
                <a:spcPts val="0"/>
              </a:spcAft>
              <a:buClr>
                <a:schemeClr val="lt1"/>
              </a:buClr>
              <a:buSzPct val="100000"/>
              <a:buFont typeface="Arial"/>
              <a:buChar char="•"/>
            </a:pPr>
            <a:r>
              <a:rPr lang="en-US" sz="2800" b="0" i="0" u="none">
                <a:solidFill>
                  <a:schemeClr val="lt1"/>
                </a:solidFill>
                <a:latin typeface="Arial"/>
                <a:ea typeface="Arial"/>
                <a:cs typeface="Arial"/>
                <a:sym typeface="Arial"/>
              </a:rPr>
              <a:t> Italian control of Mediterranean trade</a:t>
            </a:r>
          </a:p>
          <a:p>
            <a:pPr marL="0" marR="0" lvl="0" indent="0" algn="l" rtl="0">
              <a:lnSpc>
                <a:spcPct val="100000"/>
              </a:lnSpc>
              <a:spcBef>
                <a:spcPts val="0"/>
              </a:spcBef>
              <a:spcAft>
                <a:spcPts val="0"/>
              </a:spcAft>
              <a:buClr>
                <a:schemeClr val="lt1"/>
              </a:buClr>
              <a:buSzPct val="100000"/>
              <a:buFont typeface="Arial"/>
              <a:buChar char="•"/>
            </a:pPr>
            <a:r>
              <a:rPr lang="en-US" sz="2800" b="0" i="0" u="none">
                <a:solidFill>
                  <a:schemeClr val="lt1"/>
                </a:solidFill>
                <a:latin typeface="Arial"/>
                <a:ea typeface="Arial"/>
                <a:cs typeface="Arial"/>
                <a:sym typeface="Arial"/>
              </a:rPr>
              <a:t> Muslims regain control of Palestine</a:t>
            </a:r>
          </a:p>
          <a:p>
            <a:pPr marL="0" marR="0" lvl="0" indent="0" algn="l" rtl="0">
              <a:lnSpc>
                <a:spcPct val="100000"/>
              </a:lnSpc>
              <a:spcBef>
                <a:spcPts val="0"/>
              </a:spcBef>
              <a:spcAft>
                <a:spcPts val="0"/>
              </a:spcAft>
              <a:buClr>
                <a:schemeClr val="lt1"/>
              </a:buClr>
              <a:buSzPct val="100000"/>
              <a:buFont typeface="Arial"/>
              <a:buChar char="•"/>
            </a:pPr>
            <a:r>
              <a:rPr lang="en-US" sz="2800" b="0" i="0" u="none">
                <a:solidFill>
                  <a:schemeClr val="lt1"/>
                </a:solidFill>
                <a:latin typeface="Arial"/>
                <a:ea typeface="Arial"/>
                <a:cs typeface="Arial"/>
                <a:sym typeface="Arial"/>
              </a:rPr>
              <a:t> Image of Cath</a:t>
            </a:r>
            <a:r>
              <a:rPr lang="en-US" sz="2800">
                <a:solidFill>
                  <a:schemeClr val="lt1"/>
                </a:solidFill>
              </a:rPr>
              <a:t>olic </a:t>
            </a:r>
            <a:r>
              <a:rPr lang="en-US" sz="2800" b="0" i="0" u="none">
                <a:solidFill>
                  <a:schemeClr val="lt1"/>
                </a:solidFill>
                <a:latin typeface="Arial"/>
                <a:ea typeface="Arial"/>
                <a:cs typeface="Arial"/>
                <a:sym typeface="Arial"/>
              </a:rPr>
              <a:t>Church tarnished because of Fourth Crusade and failures.</a:t>
            </a:r>
          </a:p>
        </p:txBody>
      </p:sp>
      <p:sp>
        <p:nvSpPr>
          <p:cNvPr id="368" name="Shape 368"/>
          <p:cNvSpPr/>
          <p:nvPr/>
        </p:nvSpPr>
        <p:spPr>
          <a:xfrm>
            <a:off x="110075" y="1676400"/>
            <a:ext cx="914400" cy="762000"/>
          </a:xfrm>
          <a:custGeom>
            <a:avLst/>
            <a:gdLst/>
            <a:ahLst/>
            <a:cxnLst/>
            <a:rect l="0" t="0" r="0" b="0"/>
            <a:pathLst>
              <a:path w="120000" h="120000" extrusionOk="0">
                <a:moveTo>
                  <a:pt x="0" y="45835"/>
                </a:moveTo>
                <a:lnTo>
                  <a:pt x="45836" y="45836"/>
                </a:lnTo>
                <a:lnTo>
                  <a:pt x="60000" y="0"/>
                </a:lnTo>
                <a:lnTo>
                  <a:pt x="74163" y="45836"/>
                </a:lnTo>
                <a:lnTo>
                  <a:pt x="119999" y="45835"/>
                </a:lnTo>
                <a:lnTo>
                  <a:pt x="82917" y="74163"/>
                </a:lnTo>
                <a:lnTo>
                  <a:pt x="97082" y="119999"/>
                </a:lnTo>
                <a:lnTo>
                  <a:pt x="60000" y="91671"/>
                </a:lnTo>
                <a:lnTo>
                  <a:pt x="22917" y="119999"/>
                </a:lnTo>
                <a:lnTo>
                  <a:pt x="37082" y="74163"/>
                </a:lnTo>
                <a:lnTo>
                  <a:pt x="0" y="45835"/>
                </a:lnTo>
                <a:close/>
              </a:path>
            </a:pathLst>
          </a:custGeom>
          <a:solidFill>
            <a:srgbClr val="FF00FF"/>
          </a:solidFill>
          <a:ln w="9525" cap="flat" cmpd="sng">
            <a:solidFill>
              <a:schemeClr val="dk1"/>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8"/>
                                        </p:tgtEl>
                                        <p:attrNameLst>
                                          <p:attrName>style.visibility</p:attrName>
                                        </p:attrNameLst>
                                      </p:cBhvr>
                                      <p:to>
                                        <p:strVal val="visible"/>
                                      </p:to>
                                    </p:set>
                                    <p:anim calcmode="lin" valueType="num">
                                      <p:cBhvr additive="base">
                                        <p:cTn id="7" dur="500"/>
                                        <p:tgtEl>
                                          <p:spTgt spid="368"/>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In Europe, a long-term effect of the Crusades was</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the strengthening of the feudal system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the adoption of Islamic religious practices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an increased demand for goods from the East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increased European isolation </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374" name="Shape 374"/>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Regents Question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Shape 379"/>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Regents Question</a:t>
            </a:r>
          </a:p>
        </p:txBody>
      </p:sp>
      <p:sp>
        <p:nvSpPr>
          <p:cNvPr id="380" name="Shape 380"/>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What were two indirect results of the Crusades?</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trade and commerce increased and the feudal system was strengthened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trade and commerce declined and the feudal system was strengthened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trade and commerce increased and the feudal system was weakened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trade and commerce declined and the feudal system was weakened </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Shape 385"/>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One important effect of the Crusades on Western Europe was that they</a:t>
            </a:r>
            <a:br>
              <a:rPr lang="en-US" sz="2700" b="0" i="0" u="none">
                <a:solidFill>
                  <a:schemeClr val="dk1"/>
                </a:solidFill>
                <a:latin typeface="Rambla"/>
                <a:ea typeface="Rambla"/>
                <a:cs typeface="Rambla"/>
                <a:sym typeface="Rambla"/>
              </a:rPr>
            </a:br>
            <a:r>
              <a:rPr lang="en-US" sz="2700" b="0" i="0" u="none">
                <a:solidFill>
                  <a:schemeClr val="dk1"/>
                </a:solidFill>
                <a:latin typeface="Rambla"/>
                <a:ea typeface="Rambla"/>
                <a:cs typeface="Rambla"/>
                <a:sym typeface="Rambla"/>
              </a:rPr>
              <a:t>led to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a decline in the importance of the church in Western Europe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furthered cultural diffusion throughout Western Europe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introduced the Industrial Revolution to Western Europe </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a:solidFill>
                  <a:schemeClr val="dk1"/>
                </a:solidFill>
                <a:latin typeface="Rambla"/>
                <a:ea typeface="Rambla"/>
                <a:cs typeface="Rambla"/>
                <a:sym typeface="Rambla"/>
              </a:rPr>
              <a:t>ended the western European quest for an overseas empire </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386" name="Shape 386"/>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Regents Question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Shape 142" descr="brown1"/>
          <p:cNvPicPr preferRelativeResize="0"/>
          <p:nvPr/>
        </p:nvPicPr>
        <p:blipFill rotWithShape="1">
          <a:blip r:embed="rId3">
            <a:alphaModFix/>
          </a:blip>
          <a:srcRect/>
          <a:stretch/>
        </p:blipFill>
        <p:spPr>
          <a:xfrm>
            <a:off x="5200650" y="0"/>
            <a:ext cx="3943350" cy="6515100"/>
          </a:xfrm>
          <a:prstGeom prst="rect">
            <a:avLst/>
          </a:prstGeom>
          <a:noFill/>
          <a:ln>
            <a:noFill/>
          </a:ln>
        </p:spPr>
      </p:pic>
      <p:sp>
        <p:nvSpPr>
          <p:cNvPr id="143" name="Shape 143"/>
          <p:cNvSpPr txBox="1"/>
          <p:nvPr/>
        </p:nvSpPr>
        <p:spPr>
          <a:xfrm>
            <a:off x="152400" y="228600"/>
            <a:ext cx="4740275" cy="52625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Political History – </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FF0000"/>
              </a:buClr>
              <a:buSzPct val="25000"/>
              <a:buFont typeface="Arial"/>
              <a:buNone/>
            </a:pPr>
            <a:r>
              <a:rPr lang="en-US" sz="2400" b="1" i="0" u="none">
                <a:solidFill>
                  <a:srgbClr val="FF0000"/>
                </a:solidFill>
                <a:latin typeface="Arial"/>
                <a:ea typeface="Arial"/>
                <a:cs typeface="Arial"/>
                <a:sym typeface="Arial"/>
              </a:rPr>
              <a:t>Constantine</a:t>
            </a:r>
            <a:r>
              <a:rPr lang="en-US" sz="2400" b="0" i="0" u="none">
                <a:solidFill>
                  <a:schemeClr val="dk1"/>
                </a:solidFill>
                <a:latin typeface="Arial"/>
                <a:ea typeface="Arial"/>
                <a:cs typeface="Arial"/>
                <a:sym typeface="Arial"/>
              </a:rPr>
              <a:t> – first Roman emperor to convert to Christianity.  </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Church and State linked together. (</a:t>
            </a:r>
            <a:r>
              <a:rPr lang="en-US" sz="2400" b="0" i="0" u="none">
                <a:solidFill>
                  <a:srgbClr val="FF0000"/>
                </a:solidFill>
                <a:latin typeface="Arial"/>
                <a:ea typeface="Arial"/>
                <a:cs typeface="Arial"/>
                <a:sym typeface="Arial"/>
              </a:rPr>
              <a:t>caesaropapism</a:t>
            </a:r>
            <a:r>
              <a:rPr lang="en-US" sz="2400" b="0" i="0" u="none">
                <a:solidFill>
                  <a:schemeClr val="dk1"/>
                </a:solidFill>
                <a:latin typeface="Arial"/>
                <a:ea typeface="Arial"/>
                <a:cs typeface="Arial"/>
                <a:sym typeface="Arial"/>
              </a:rPr>
              <a:t>)</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His economic and currency reforms allowed survival of Byzantine state</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Also spared the disaster of the Germanic Invasion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Shape 391"/>
          <p:cNvSpPr txBox="1">
            <a:spLocks noGrp="1"/>
          </p:cNvSpPr>
          <p:nvPr>
            <p:ph type="ctrTitle"/>
          </p:nvPr>
        </p:nvSpPr>
        <p:spPr>
          <a:xfrm>
            <a:off x="688975" y="1755775"/>
            <a:ext cx="8083549" cy="2200275"/>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2"/>
              </a:buClr>
              <a:buSzPct val="25000"/>
              <a:buFont typeface="Rambla"/>
              <a:buNone/>
            </a:pPr>
            <a:r>
              <a:rPr lang="en-US" sz="4800" b="1" i="0" u="none" strike="noStrike" cap="none">
                <a:solidFill>
                  <a:schemeClr val="dk2"/>
                </a:solidFill>
                <a:latin typeface="Rambla"/>
                <a:ea typeface="Rambla"/>
                <a:cs typeface="Rambla"/>
                <a:sym typeface="Rambla"/>
              </a:rPr>
              <a:t>RUSSIA</a:t>
            </a:r>
          </a:p>
        </p:txBody>
      </p:sp>
      <p:sp>
        <p:nvSpPr>
          <p:cNvPr id="392" name="Shape 392"/>
          <p:cNvSpPr txBox="1">
            <a:spLocks noGrp="1"/>
          </p:cNvSpPr>
          <p:nvPr>
            <p:ph type="subTitle" idx="1"/>
          </p:nvPr>
        </p:nvSpPr>
        <p:spPr>
          <a:xfrm>
            <a:off x="685800" y="3611562"/>
            <a:ext cx="7772400" cy="1200150"/>
          </a:xfrm>
          <a:prstGeom prst="rect">
            <a:avLst/>
          </a:prstGeom>
          <a:noFill/>
          <a:ln>
            <a:noFill/>
          </a:ln>
        </p:spPr>
        <p:txBody>
          <a:bodyPr lIns="45700" tIns="45700" rIns="45700" bIns="45700" anchor="t" anchorCtr="0">
            <a:noAutofit/>
          </a:bodyPr>
          <a:lstStyle/>
          <a:p>
            <a:pPr marL="0" marR="64008" lvl="0" indent="0" algn="r" rtl="0">
              <a:spcBef>
                <a:spcPts val="0"/>
              </a:spcBef>
              <a:spcAft>
                <a:spcPts val="0"/>
              </a:spcAft>
              <a:buClr>
                <a:schemeClr val="accent1"/>
              </a:buClr>
              <a:buSzPct val="25000"/>
              <a:buFont typeface="Noto Sans Symbols"/>
              <a:buNone/>
            </a:pPr>
            <a:endParaRPr sz="2700" b="0" i="0" u="none" strike="noStrike" cap="none">
              <a:solidFill>
                <a:schemeClr val="dk2"/>
              </a:solidFill>
              <a:latin typeface="Rambla"/>
              <a:ea typeface="Rambla"/>
              <a:cs typeface="Rambla"/>
              <a:sym typeface="Rambla"/>
            </a:endParaRPr>
          </a:p>
        </p:txBody>
      </p:sp>
      <p:pic>
        <p:nvPicPr>
          <p:cNvPr id="393" name="Shape 393" descr="http://kids.nationalgeographic.com/content/dam/kids/photos/Countries/Q-Z/russia-map.gif"/>
          <p:cNvPicPr preferRelativeResize="0"/>
          <p:nvPr/>
        </p:nvPicPr>
        <p:blipFill rotWithShape="1">
          <a:blip r:embed="rId3">
            <a:alphaModFix/>
          </a:blip>
          <a:srcRect/>
          <a:stretch/>
        </p:blipFill>
        <p:spPr>
          <a:xfrm>
            <a:off x="457200" y="1905000"/>
            <a:ext cx="5491162" cy="35052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pic>
        <p:nvPicPr>
          <p:cNvPr id="398" name="Shape 398" descr="http://images.flatworldknowledge.com/berglee/berglee-fig03_002.jpg"/>
          <p:cNvPicPr preferRelativeResize="0"/>
          <p:nvPr/>
        </p:nvPicPr>
        <p:blipFill rotWithShape="1">
          <a:blip r:embed="rId3">
            <a:alphaModFix/>
          </a:blip>
          <a:srcRect/>
          <a:stretch/>
        </p:blipFill>
        <p:spPr>
          <a:xfrm>
            <a:off x="381000" y="228600"/>
            <a:ext cx="8001000" cy="5773737"/>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Shape 403"/>
          <p:cNvSpPr txBox="1"/>
          <p:nvPr/>
        </p:nvSpPr>
        <p:spPr>
          <a:xfrm>
            <a:off x="4038600" y="304800"/>
            <a:ext cx="1535112" cy="4619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Times New Roman"/>
              <a:buNone/>
            </a:pPr>
            <a:r>
              <a:rPr lang="en-US" sz="2400" b="0" i="0" u="none">
                <a:solidFill>
                  <a:schemeClr val="dk1"/>
                </a:solidFill>
                <a:latin typeface="Times New Roman"/>
                <a:ea typeface="Times New Roman"/>
                <a:cs typeface="Times New Roman"/>
                <a:sym typeface="Times New Roman"/>
              </a:rPr>
              <a:t>Permafrost</a:t>
            </a:r>
          </a:p>
        </p:txBody>
      </p:sp>
      <p:pic>
        <p:nvPicPr>
          <p:cNvPr id="404" name="Shape 404" descr="http://static.berkeleyearth.org/graphics/permafrost-melt-since-1900.png"/>
          <p:cNvPicPr preferRelativeResize="0"/>
          <p:nvPr/>
        </p:nvPicPr>
        <p:blipFill rotWithShape="1">
          <a:blip r:embed="rId3">
            <a:alphaModFix/>
          </a:blip>
          <a:srcRect/>
          <a:stretch/>
        </p:blipFill>
        <p:spPr>
          <a:xfrm>
            <a:off x="457200" y="1447800"/>
            <a:ext cx="8342312" cy="43402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pic>
        <p:nvPicPr>
          <p:cNvPr id="409" name="Shape 409" descr="http://wasatchecon.files.wordpress.com/2010/09/russiapopdist.jpg"/>
          <p:cNvPicPr preferRelativeResize="0"/>
          <p:nvPr/>
        </p:nvPicPr>
        <p:blipFill rotWithShape="1">
          <a:blip r:embed="rId3">
            <a:alphaModFix/>
          </a:blip>
          <a:srcRect/>
          <a:stretch/>
        </p:blipFill>
        <p:spPr>
          <a:xfrm>
            <a:off x="1295400" y="762000"/>
            <a:ext cx="6858000" cy="52959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Shape 414"/>
          <p:cNvPicPr preferRelativeResize="0"/>
          <p:nvPr/>
        </p:nvPicPr>
        <p:blipFill rotWithShape="1">
          <a:blip r:embed="rId3">
            <a:alphaModFix/>
          </a:blip>
          <a:srcRect/>
          <a:stretch/>
        </p:blipFill>
        <p:spPr>
          <a:xfrm>
            <a:off x="1933575" y="585787"/>
            <a:ext cx="5276849" cy="56864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Shape 419"/>
          <p:cNvSpPr txBox="1"/>
          <p:nvPr/>
        </p:nvSpPr>
        <p:spPr>
          <a:xfrm>
            <a:off x="381000" y="228600"/>
            <a:ext cx="8153399" cy="519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66"/>
              </a:buClr>
              <a:buSzPct val="25000"/>
              <a:buFont typeface="Arial"/>
              <a:buNone/>
            </a:pPr>
            <a:r>
              <a:rPr lang="en-US" sz="2800" b="1" i="0" u="none">
                <a:solidFill>
                  <a:srgbClr val="FF0066"/>
                </a:solidFill>
                <a:latin typeface="Arial"/>
                <a:ea typeface="Arial"/>
                <a:cs typeface="Arial"/>
                <a:sym typeface="Arial"/>
              </a:rPr>
              <a:t>Medieval Russia</a:t>
            </a:r>
          </a:p>
        </p:txBody>
      </p:sp>
      <p:sp>
        <p:nvSpPr>
          <p:cNvPr id="420" name="Shape 420"/>
          <p:cNvSpPr txBox="1"/>
          <p:nvPr/>
        </p:nvSpPr>
        <p:spPr>
          <a:xfrm>
            <a:off x="914400" y="939800"/>
            <a:ext cx="7548562" cy="519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800" b="0" i="0" u="none">
                <a:solidFill>
                  <a:schemeClr val="dk1"/>
                </a:solidFill>
                <a:latin typeface="Arial"/>
                <a:ea typeface="Arial"/>
                <a:cs typeface="Arial"/>
                <a:sym typeface="Arial"/>
              </a:rPr>
              <a:t>What is the geography of Eastern Europe like?</a:t>
            </a:r>
          </a:p>
        </p:txBody>
      </p:sp>
      <p:sp>
        <p:nvSpPr>
          <p:cNvPr id="421" name="Shape 421"/>
          <p:cNvSpPr txBox="1"/>
          <p:nvPr/>
        </p:nvSpPr>
        <p:spPr>
          <a:xfrm>
            <a:off x="1295400" y="1524000"/>
            <a:ext cx="7200900" cy="15700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Covers territory from western Germany to Ural Mts.</a:t>
            </a: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Open plains (</a:t>
            </a:r>
            <a:r>
              <a:rPr lang="en-US" sz="2400" b="0" i="0" u="none">
                <a:solidFill>
                  <a:srgbClr val="FF0000"/>
                </a:solidFill>
                <a:latin typeface="Arial"/>
                <a:ea typeface="Arial"/>
                <a:cs typeface="Arial"/>
                <a:sym typeface="Arial"/>
              </a:rPr>
              <a:t>steppes</a:t>
            </a:r>
            <a:r>
              <a:rPr lang="en-US" sz="2400" b="0" i="0" u="none">
                <a:solidFill>
                  <a:schemeClr val="dk1"/>
                </a:solidFill>
                <a:latin typeface="Arial"/>
                <a:ea typeface="Arial"/>
                <a:cs typeface="Arial"/>
                <a:sym typeface="Arial"/>
              </a:rPr>
              <a:t>) with several rivers (Danube)</a:t>
            </a: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No natural borders</a:t>
            </a: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Russia lacks </a:t>
            </a:r>
            <a:r>
              <a:rPr lang="en-US" sz="2400" b="0" i="0" u="none">
                <a:solidFill>
                  <a:srgbClr val="FF0066"/>
                </a:solidFill>
                <a:latin typeface="Arial"/>
                <a:ea typeface="Arial"/>
                <a:cs typeface="Arial"/>
                <a:sym typeface="Arial"/>
              </a:rPr>
              <a:t>warm-water ports</a:t>
            </a:r>
            <a:r>
              <a:rPr lang="en-US" sz="2400" b="0" i="0" u="none">
                <a:solidFill>
                  <a:schemeClr val="accent1"/>
                </a:solidFill>
                <a:latin typeface="Arial"/>
                <a:ea typeface="Arial"/>
                <a:cs typeface="Arial"/>
                <a:sym typeface="Arial"/>
              </a:rPr>
              <a:t>!!!!!</a:t>
            </a:r>
          </a:p>
        </p:txBody>
      </p:sp>
      <p:sp>
        <p:nvSpPr>
          <p:cNvPr id="422" name="Shape 422"/>
          <p:cNvSpPr txBox="1"/>
          <p:nvPr/>
        </p:nvSpPr>
        <p:spPr>
          <a:xfrm>
            <a:off x="1371600" y="3581400"/>
            <a:ext cx="6645275" cy="457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pic>
        <p:nvPicPr>
          <p:cNvPr id="423" name="Shape 423" descr="Arrow"/>
          <p:cNvPicPr preferRelativeResize="0"/>
          <p:nvPr/>
        </p:nvPicPr>
        <p:blipFill rotWithShape="1">
          <a:blip r:embed="rId3">
            <a:alphaModFix/>
          </a:blip>
          <a:srcRect/>
          <a:stretch/>
        </p:blipFill>
        <p:spPr>
          <a:xfrm rot="-7200000">
            <a:off x="5295900" y="3263900"/>
            <a:ext cx="1504950" cy="1133474"/>
          </a:xfrm>
          <a:prstGeom prst="rect">
            <a:avLst/>
          </a:prstGeom>
          <a:noFill/>
          <a:ln>
            <a:noFill/>
          </a:ln>
        </p:spPr>
      </p:pic>
      <p:pic>
        <p:nvPicPr>
          <p:cNvPr id="424" name="Shape 424" descr="Terrain"/>
          <p:cNvPicPr preferRelativeResize="0"/>
          <p:nvPr/>
        </p:nvPicPr>
        <p:blipFill rotWithShape="1">
          <a:blip r:embed="rId4">
            <a:alphaModFix/>
          </a:blip>
          <a:srcRect/>
          <a:stretch/>
        </p:blipFill>
        <p:spPr>
          <a:xfrm>
            <a:off x="685800" y="3429000"/>
            <a:ext cx="4576761" cy="3140074"/>
          </a:xfrm>
          <a:prstGeom prst="rect">
            <a:avLst/>
          </a:prstGeom>
          <a:noFill/>
          <a:ln>
            <a:noFill/>
          </a:ln>
        </p:spPr>
      </p:pic>
      <p:sp>
        <p:nvSpPr>
          <p:cNvPr id="425" name="Shape 425"/>
          <p:cNvSpPr/>
          <p:nvPr/>
        </p:nvSpPr>
        <p:spPr>
          <a:xfrm>
            <a:off x="6781800" y="3352800"/>
            <a:ext cx="1219199" cy="914400"/>
          </a:xfrm>
          <a:custGeom>
            <a:avLst/>
            <a:gdLst/>
            <a:ahLst/>
            <a:cxnLst/>
            <a:rect l="0" t="0" r="0" b="0"/>
            <a:pathLst>
              <a:path w="120000" h="120000" extrusionOk="0">
                <a:moveTo>
                  <a:pt x="0" y="45835"/>
                </a:moveTo>
                <a:lnTo>
                  <a:pt x="45836" y="45836"/>
                </a:lnTo>
                <a:lnTo>
                  <a:pt x="60000" y="0"/>
                </a:lnTo>
                <a:lnTo>
                  <a:pt x="74163" y="45836"/>
                </a:lnTo>
                <a:lnTo>
                  <a:pt x="119999" y="45835"/>
                </a:lnTo>
                <a:lnTo>
                  <a:pt x="82917" y="74163"/>
                </a:lnTo>
                <a:lnTo>
                  <a:pt x="97081" y="119999"/>
                </a:lnTo>
                <a:lnTo>
                  <a:pt x="60000" y="91671"/>
                </a:lnTo>
                <a:lnTo>
                  <a:pt x="22918" y="119999"/>
                </a:lnTo>
                <a:lnTo>
                  <a:pt x="37082" y="74163"/>
                </a:lnTo>
                <a:lnTo>
                  <a:pt x="0" y="45835"/>
                </a:lnTo>
                <a:close/>
              </a:path>
            </a:pathLst>
          </a:custGeom>
          <a:solidFill>
            <a:schemeClr val="accent1"/>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Shape 430" descr="declinebyzantine.jpg (61873 bytes)"/>
          <p:cNvPicPr preferRelativeResize="0"/>
          <p:nvPr/>
        </p:nvPicPr>
        <p:blipFill rotWithShape="1">
          <a:blip r:embed="rId3">
            <a:alphaModFix/>
          </a:blip>
          <a:srcRect/>
          <a:stretch/>
        </p:blipFill>
        <p:spPr>
          <a:xfrm>
            <a:off x="0" y="-56450"/>
            <a:ext cx="10287000" cy="77661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Shape 435"/>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609600" marR="0" lvl="0" indent="-609600" algn="l" rtl="0">
              <a:lnSpc>
                <a:spcPct val="90000"/>
              </a:lnSpc>
              <a:spcBef>
                <a:spcPts val="0"/>
              </a:spcBef>
              <a:spcAft>
                <a:spcPts val="0"/>
              </a:spcAft>
              <a:buClr>
                <a:schemeClr val="accent1"/>
              </a:buClr>
              <a:buSzPct val="68000"/>
              <a:buFont typeface="Noto Sans Symbols"/>
              <a:buChar char="▶"/>
            </a:pPr>
            <a:r>
              <a:rPr lang="en-US" sz="2700" b="0" i="0" u="none">
                <a:solidFill>
                  <a:schemeClr val="dk1"/>
                </a:solidFill>
                <a:latin typeface="Arial"/>
                <a:ea typeface="Arial"/>
                <a:cs typeface="Arial"/>
                <a:sym typeface="Arial"/>
              </a:rPr>
              <a:t>Which geographic factor has most strongly influenced Russia’s foreign policies and economic development?</a:t>
            </a:r>
            <a:br>
              <a:rPr lang="en-US" sz="2700" b="0" i="0" u="none">
                <a:solidFill>
                  <a:schemeClr val="dk1"/>
                </a:solidFill>
                <a:latin typeface="Arial"/>
                <a:ea typeface="Arial"/>
                <a:cs typeface="Arial"/>
                <a:sym typeface="Arial"/>
              </a:rPr>
            </a:br>
            <a:endParaRPr lang="en-US" sz="2700" b="0" i="0" u="none">
              <a:solidFill>
                <a:schemeClr val="dk1"/>
              </a:solidFill>
              <a:latin typeface="Arial"/>
              <a:ea typeface="Arial"/>
              <a:cs typeface="Arial"/>
              <a:sym typeface="Arial"/>
            </a:endParaRPr>
          </a:p>
          <a:p>
            <a:pPr marL="609600" marR="0" lvl="0" indent="-609600" algn="l" rtl="0">
              <a:lnSpc>
                <a:spcPct val="90000"/>
              </a:lnSpc>
              <a:spcBef>
                <a:spcPts val="400"/>
              </a:spcBef>
              <a:spcAft>
                <a:spcPts val="0"/>
              </a:spcAft>
              <a:buClr>
                <a:schemeClr val="accent1"/>
              </a:buClr>
              <a:buSzPct val="68000"/>
              <a:buFont typeface="Noto Sans Symbols"/>
              <a:buAutoNum type="arabicPeriod"/>
            </a:pPr>
            <a:r>
              <a:rPr lang="en-US" sz="2700" b="0" i="0" u="none">
                <a:solidFill>
                  <a:schemeClr val="dk1"/>
                </a:solidFill>
                <a:latin typeface="Arial"/>
                <a:ea typeface="Arial"/>
                <a:cs typeface="Arial"/>
                <a:sym typeface="Arial"/>
              </a:rPr>
              <a:t>lack of natural resources </a:t>
            </a:r>
          </a:p>
          <a:p>
            <a:pPr marL="609600" marR="0" lvl="0" indent="-609600" algn="l" rtl="0">
              <a:lnSpc>
                <a:spcPct val="90000"/>
              </a:lnSpc>
              <a:spcBef>
                <a:spcPts val="400"/>
              </a:spcBef>
              <a:spcAft>
                <a:spcPts val="0"/>
              </a:spcAft>
              <a:buClr>
                <a:schemeClr val="accent1"/>
              </a:buClr>
              <a:buSzPct val="68000"/>
              <a:buFont typeface="Noto Sans Symbols"/>
              <a:buAutoNum type="arabicPeriod"/>
            </a:pPr>
            <a:r>
              <a:rPr lang="en-US" sz="2700" b="0" i="0" u="none">
                <a:solidFill>
                  <a:schemeClr val="dk1"/>
                </a:solidFill>
                <a:latin typeface="Arial"/>
                <a:ea typeface="Arial"/>
                <a:cs typeface="Arial"/>
                <a:sym typeface="Arial"/>
              </a:rPr>
              <a:t>vast desert regions </a:t>
            </a:r>
          </a:p>
          <a:p>
            <a:pPr marL="609600" marR="0" lvl="0" indent="-609600" algn="l" rtl="0">
              <a:lnSpc>
                <a:spcPct val="90000"/>
              </a:lnSpc>
              <a:spcBef>
                <a:spcPts val="400"/>
              </a:spcBef>
              <a:spcAft>
                <a:spcPts val="0"/>
              </a:spcAft>
              <a:buClr>
                <a:schemeClr val="accent1"/>
              </a:buClr>
              <a:buSzPct val="68000"/>
              <a:buFont typeface="Noto Sans Symbols"/>
              <a:buAutoNum type="arabicPeriod"/>
            </a:pPr>
            <a:r>
              <a:rPr lang="en-US" sz="2700" b="0" i="0" u="none">
                <a:solidFill>
                  <a:schemeClr val="dk1"/>
                </a:solidFill>
                <a:latin typeface="Arial"/>
                <a:ea typeface="Arial"/>
                <a:cs typeface="Arial"/>
                <a:sym typeface="Arial"/>
              </a:rPr>
              <a:t>limited access to warm-water ports </a:t>
            </a:r>
          </a:p>
          <a:p>
            <a:pPr marL="609600" marR="0" lvl="0" indent="-609600" algn="l" rtl="0">
              <a:lnSpc>
                <a:spcPct val="90000"/>
              </a:lnSpc>
              <a:spcBef>
                <a:spcPts val="400"/>
              </a:spcBef>
              <a:spcAft>
                <a:spcPts val="0"/>
              </a:spcAft>
              <a:buClr>
                <a:schemeClr val="accent1"/>
              </a:buClr>
              <a:buSzPct val="68000"/>
              <a:buFont typeface="Noto Sans Symbols"/>
              <a:buAutoNum type="arabicPeriod"/>
            </a:pPr>
            <a:r>
              <a:rPr lang="en-US" sz="2700" b="0" i="0" u="none">
                <a:solidFill>
                  <a:schemeClr val="dk1"/>
                </a:solidFill>
                <a:latin typeface="Arial"/>
                <a:ea typeface="Arial"/>
                <a:cs typeface="Arial"/>
                <a:sym typeface="Arial"/>
              </a:rPr>
              <a:t>extensive mountain ranges </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Arial"/>
              <a:ea typeface="Arial"/>
              <a:cs typeface="Arial"/>
              <a:sym typeface="Arial"/>
            </a:endParaRPr>
          </a:p>
        </p:txBody>
      </p:sp>
      <p:sp>
        <p:nvSpPr>
          <p:cNvPr id="436" name="Shape 436"/>
          <p:cNvSpPr txBox="1">
            <a:spLocks noGrp="1"/>
          </p:cNvSpPr>
          <p:nvPr>
            <p:ph type="title"/>
          </p:nvPr>
        </p:nvSpPr>
        <p:spPr>
          <a:xfrm>
            <a:off x="201611" y="274637"/>
            <a:ext cx="8485186" cy="12557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FF0066"/>
              </a:buClr>
              <a:buSzPct val="25000"/>
              <a:buFont typeface="Impact"/>
              <a:buNone/>
            </a:pPr>
            <a:r>
              <a:rPr lang="en-US" sz="4100" b="1" i="0" u="none" strike="noStrike" cap="none">
                <a:solidFill>
                  <a:srgbClr val="FF0066"/>
                </a:solidFill>
                <a:latin typeface="Impact"/>
                <a:ea typeface="Impact"/>
                <a:cs typeface="Impact"/>
                <a:sym typeface="Impact"/>
              </a:rPr>
              <a:t>Typical Regents Question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70518"/>
              <a:buFont typeface="Noto Sans Symbols"/>
              <a:buChar char="▶"/>
            </a:pPr>
            <a:r>
              <a:rPr lang="en-US" sz="2700" b="0" i="0" u="none">
                <a:solidFill>
                  <a:schemeClr val="dk1"/>
                </a:solidFill>
                <a:latin typeface="Rambla"/>
                <a:ea typeface="Rambla"/>
                <a:cs typeface="Rambla"/>
                <a:sym typeface="Rambla"/>
              </a:rPr>
              <a:t>Russia had been taken over by Vikings (Rurik the Rus) for trade colonies</a:t>
            </a:r>
            <a:r>
              <a:rPr lang="en-US" sz="2800" b="0" i="0" u="none">
                <a:solidFill>
                  <a:schemeClr val="dk1"/>
                </a:solidFill>
                <a:latin typeface="Rambla"/>
                <a:ea typeface="Rambla"/>
                <a:cs typeface="Rambla"/>
                <a:sym typeface="Rambla"/>
              </a:rPr>
              <a:t> along Baltic Sea and inland</a:t>
            </a:r>
            <a:r>
              <a:rPr lang="en-US" sz="2700" b="0" i="0" u="none">
                <a:solidFill>
                  <a:schemeClr val="dk1"/>
                </a:solidFill>
                <a:latin typeface="Rambla"/>
                <a:ea typeface="Rambla"/>
                <a:cs typeface="Rambla"/>
                <a:sym typeface="Rambla"/>
              </a:rPr>
              <a:t>– polytheistic.</a:t>
            </a:r>
          </a:p>
          <a:p>
            <a:pPr marL="365125" marR="0" lvl="0" indent="-263525" algn="l" rtl="0">
              <a:lnSpc>
                <a:spcPct val="100000"/>
              </a:lnSpc>
              <a:spcBef>
                <a:spcPts val="40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Vladamir (980-1015) married Byzantine princess to align himself with trade for Mediterranean/Black Sea – converted to Christianity</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442" name="Shape 442"/>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Byzantine Influence on Russia</a:t>
            </a:r>
          </a:p>
        </p:txBody>
      </p:sp>
      <p:sp>
        <p:nvSpPr>
          <p:cNvPr id="443" name="Shape 443"/>
          <p:cNvSpPr/>
          <p:nvPr/>
        </p:nvSpPr>
        <p:spPr>
          <a:xfrm>
            <a:off x="457200" y="4724400"/>
            <a:ext cx="7696199" cy="2362200"/>
          </a:xfrm>
          <a:prstGeom prst="roundRect">
            <a:avLst>
              <a:gd name="adj" fmla="val 16667"/>
            </a:avLst>
          </a:prstGeom>
          <a:solidFill>
            <a:srgbClr val="EC767C"/>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A0488"/>
              </a:buClr>
              <a:buSzPct val="25000"/>
              <a:buFont typeface="Rambla"/>
              <a:buNone/>
            </a:pPr>
            <a:r>
              <a:rPr lang="en-US" sz="2400" b="0" i="0" u="none">
                <a:solidFill>
                  <a:srgbClr val="0A0488"/>
                </a:solidFill>
                <a:latin typeface="Rambla"/>
                <a:ea typeface="Rambla"/>
                <a:cs typeface="Rambla"/>
                <a:sym typeface="Rambla"/>
              </a:rPr>
              <a:t>Impact – Byzantine converted Russians to Orthodox Christians, gave them the word “Tzar” – “caesar”, gave them a written alphabet “Cyrillic”</a:t>
            </a:r>
          </a:p>
        </p:txBody>
      </p:sp>
      <p:sp>
        <p:nvSpPr>
          <p:cNvPr id="444" name="Shape 444"/>
          <p:cNvSpPr/>
          <p:nvPr/>
        </p:nvSpPr>
        <p:spPr>
          <a:xfrm>
            <a:off x="7239000" y="4419600"/>
            <a:ext cx="1447800" cy="990599"/>
          </a:xfrm>
          <a:custGeom>
            <a:avLst/>
            <a:gdLst/>
            <a:ahLst/>
            <a:cxnLst/>
            <a:rect l="0" t="0" r="0" b="0"/>
            <a:pathLst>
              <a:path w="120000" h="120000" extrusionOk="0">
                <a:moveTo>
                  <a:pt x="0" y="45835"/>
                </a:moveTo>
                <a:lnTo>
                  <a:pt x="45836" y="45836"/>
                </a:lnTo>
                <a:lnTo>
                  <a:pt x="60000" y="0"/>
                </a:lnTo>
                <a:lnTo>
                  <a:pt x="74163" y="45836"/>
                </a:lnTo>
                <a:lnTo>
                  <a:pt x="119999" y="45835"/>
                </a:lnTo>
                <a:lnTo>
                  <a:pt x="82917" y="74163"/>
                </a:lnTo>
                <a:lnTo>
                  <a:pt x="97081" y="119999"/>
                </a:lnTo>
                <a:lnTo>
                  <a:pt x="60000" y="91671"/>
                </a:lnTo>
                <a:lnTo>
                  <a:pt x="22918" y="119999"/>
                </a:lnTo>
                <a:lnTo>
                  <a:pt x="37082" y="74163"/>
                </a:lnTo>
                <a:lnTo>
                  <a:pt x="0" y="45835"/>
                </a:lnTo>
                <a:close/>
              </a:path>
            </a:pathLst>
          </a:custGeom>
          <a:solidFill>
            <a:schemeClr val="accent1"/>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Shape 449"/>
          <p:cNvSpPr txBox="1">
            <a:spLocks noGrp="1"/>
          </p:cNvSpPr>
          <p:nvPr>
            <p:ph type="body" idx="1"/>
          </p:nvPr>
        </p:nvSpPr>
        <p:spPr>
          <a:xfrm>
            <a:off x="4724400" y="2514600"/>
            <a:ext cx="4114800" cy="4114800"/>
          </a:xfrm>
          <a:prstGeom prst="rect">
            <a:avLst/>
          </a:prstGeom>
          <a:noFill/>
          <a:ln>
            <a:noFill/>
          </a:ln>
        </p:spPr>
        <p:txBody>
          <a:bodyPr lIns="91425" tIns="45700" rIns="91425" bIns="45700" anchor="t" anchorCtr="0">
            <a:noAutofit/>
          </a:bodyPr>
          <a:lstStyle/>
          <a:p>
            <a:pPr marL="365125" marR="0" lvl="0" indent="-263525" algn="l" rtl="0">
              <a:lnSpc>
                <a:spcPct val="90000"/>
              </a:lnSpc>
              <a:spcBef>
                <a:spcPts val="0"/>
              </a:spcBef>
              <a:spcAft>
                <a:spcPts val="0"/>
              </a:spcAft>
              <a:buClr>
                <a:schemeClr val="accent1"/>
              </a:buClr>
              <a:buSzPct val="68000"/>
              <a:buFont typeface="Noto Sans Symbols"/>
              <a:buChar char="▶"/>
            </a:pPr>
            <a:r>
              <a:rPr lang="en-US" sz="2800" b="0" i="0" u="none">
                <a:solidFill>
                  <a:schemeClr val="dk1"/>
                </a:solidFill>
                <a:latin typeface="Arial"/>
                <a:ea typeface="Arial"/>
                <a:cs typeface="Arial"/>
                <a:sym typeface="Arial"/>
              </a:rPr>
              <a:t>Came into contact with Byzantine Empire </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800" b="0" i="0" u="none">
                <a:solidFill>
                  <a:schemeClr val="dk1"/>
                </a:solidFill>
                <a:latin typeface="Arial"/>
                <a:ea typeface="Arial"/>
                <a:cs typeface="Arial"/>
                <a:sym typeface="Arial"/>
              </a:rPr>
              <a:t>Russians Were pagan until converted to Christianity by Byzantine monks (</a:t>
            </a:r>
            <a:r>
              <a:rPr lang="en-US" sz="2800" b="1" i="0" u="none">
                <a:solidFill>
                  <a:schemeClr val="dk1"/>
                </a:solidFill>
                <a:latin typeface="Arial"/>
                <a:ea typeface="Arial"/>
                <a:cs typeface="Arial"/>
                <a:sym typeface="Arial"/>
              </a:rPr>
              <a:t>St. Cyril and Methodius</a:t>
            </a:r>
            <a:r>
              <a:rPr lang="en-US" sz="2800" b="0" i="0" u="none">
                <a:solidFill>
                  <a:schemeClr val="dk1"/>
                </a:solidFill>
                <a:latin typeface="Arial"/>
                <a:ea typeface="Arial"/>
                <a:cs typeface="Arial"/>
                <a:sym typeface="Arial"/>
              </a:rPr>
              <a:t>).</a:t>
            </a:r>
          </a:p>
        </p:txBody>
      </p:sp>
      <p:sp>
        <p:nvSpPr>
          <p:cNvPr id="450" name="Shape 45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endParaRPr sz="4100" b="1" i="0" u="none" strike="noStrike" cap="none">
              <a:solidFill>
                <a:schemeClr val="dk2"/>
              </a:solidFill>
              <a:latin typeface="Rambla"/>
              <a:ea typeface="Rambla"/>
              <a:cs typeface="Rambla"/>
              <a:sym typeface="Rambla"/>
            </a:endParaRPr>
          </a:p>
        </p:txBody>
      </p:sp>
      <p:pic>
        <p:nvPicPr>
          <p:cNvPr id="451" name="Shape 451" descr="cyrillic alphabet"/>
          <p:cNvPicPr preferRelativeResize="0"/>
          <p:nvPr/>
        </p:nvPicPr>
        <p:blipFill rotWithShape="1">
          <a:blip r:embed="rId3">
            <a:alphaModFix/>
          </a:blip>
          <a:srcRect/>
          <a:stretch/>
        </p:blipFill>
        <p:spPr>
          <a:xfrm>
            <a:off x="168275" y="46036"/>
            <a:ext cx="4945062" cy="6583361"/>
          </a:xfrm>
          <a:prstGeom prst="rect">
            <a:avLst/>
          </a:prstGeom>
          <a:noFill/>
          <a:ln>
            <a:noFill/>
          </a:ln>
        </p:spPr>
      </p:pic>
      <p:sp>
        <p:nvSpPr>
          <p:cNvPr id="452" name="Shape 452"/>
          <p:cNvSpPr txBox="1"/>
          <p:nvPr/>
        </p:nvSpPr>
        <p:spPr>
          <a:xfrm rot="1320000">
            <a:off x="5257800" y="380999"/>
            <a:ext cx="3505199" cy="192087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6000" b="1" i="0" u="none">
                <a:solidFill>
                  <a:schemeClr val="accent2"/>
                </a:solidFill>
                <a:latin typeface="Arial"/>
                <a:ea typeface="Arial"/>
                <a:cs typeface="Arial"/>
                <a:sym typeface="Arial"/>
              </a:rPr>
              <a:t>Cyrillic Alphabet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grpSp>
        <p:nvGrpSpPr>
          <p:cNvPr id="148" name="Shape 148"/>
          <p:cNvGrpSpPr/>
          <p:nvPr/>
        </p:nvGrpSpPr>
        <p:grpSpPr>
          <a:xfrm>
            <a:off x="2195512" y="1709737"/>
            <a:ext cx="3635374" cy="3438525"/>
            <a:chOff x="-4761" y="-4761"/>
            <a:chExt cx="3635374" cy="3438525"/>
          </a:xfrm>
        </p:grpSpPr>
        <p:grpSp>
          <p:nvGrpSpPr>
            <p:cNvPr id="149" name="Shape 149"/>
            <p:cNvGrpSpPr/>
            <p:nvPr/>
          </p:nvGrpSpPr>
          <p:grpSpPr>
            <a:xfrm>
              <a:off x="0" y="0"/>
              <a:ext cx="3625849" cy="3429000"/>
              <a:chOff x="0" y="0"/>
              <a:chExt cx="3625849" cy="3429000"/>
            </a:xfrm>
          </p:grpSpPr>
          <p:sp>
            <p:nvSpPr>
              <p:cNvPr id="150" name="Shape 150"/>
              <p:cNvSpPr txBox="1"/>
              <p:nvPr/>
            </p:nvSpPr>
            <p:spPr>
              <a:xfrm>
                <a:off x="0" y="0"/>
                <a:ext cx="3625849" cy="34290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  </a:t>
                </a:r>
                <a:r>
                  <a:rPr lang="en-US" sz="17100" b="0" i="0" u="none">
                    <a:solidFill>
                      <a:schemeClr val="dk1"/>
                    </a:solidFill>
                    <a:latin typeface="Arial"/>
                    <a:ea typeface="Arial"/>
                    <a:cs typeface="Arial"/>
                    <a:sym typeface="Arial"/>
                  </a:rPr>
                  <a:t> </a:t>
                </a:r>
                <a:r>
                  <a:rPr lang="en-US" sz="2400" b="0" i="0" u="none">
                    <a:solidFill>
                      <a:schemeClr val="dk1"/>
                    </a:solidFill>
                    <a:latin typeface="Arial"/>
                    <a:ea typeface="Arial"/>
                    <a:cs typeface="Arial"/>
                    <a:sym typeface="Arial"/>
                  </a:rPr>
                  <a:t>                                                     </a:t>
                </a:r>
              </a:p>
              <a:p>
                <a:pPr marL="0" marR="0" lvl="0" indent="0" algn="l" rtl="0">
                  <a:lnSpc>
                    <a:spcPct val="100000"/>
                  </a:lnSpc>
                  <a:spcBef>
                    <a:spcPts val="0"/>
                  </a:spcBef>
                  <a:spcAft>
                    <a:spcPts val="0"/>
                  </a:spcAft>
                  <a:buNone/>
                </a:pPr>
                <a:endParaRPr sz="2400" b="0" i="0" u="none">
                  <a:solidFill>
                    <a:schemeClr val="dk1"/>
                  </a:solidFill>
                  <a:latin typeface="Arial"/>
                  <a:ea typeface="Arial"/>
                  <a:cs typeface="Arial"/>
                  <a:sym typeface="Arial"/>
                </a:endParaRPr>
              </a:p>
            </p:txBody>
          </p:sp>
          <p:sp>
            <p:nvSpPr>
              <p:cNvPr id="151" name="Shape 151"/>
              <p:cNvSpPr txBox="1"/>
              <p:nvPr/>
            </p:nvSpPr>
            <p:spPr>
              <a:xfrm>
                <a:off x="0" y="0"/>
                <a:ext cx="3625849" cy="3429000"/>
              </a:xfrm>
              <a:prstGeom prst="rect">
                <a:avLst/>
              </a:prstGeom>
              <a:noFill/>
              <a:ln w="9525" cap="flat" cmpd="sng">
                <a:solidFill>
                  <a:srgbClr val="A0A0A0"/>
                </a:solidFill>
                <a:prstDash val="solid"/>
                <a:miter/>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sp>
          <p:nvSpPr>
            <p:cNvPr id="152" name="Shape 152"/>
            <p:cNvSpPr txBox="1"/>
            <p:nvPr/>
          </p:nvSpPr>
          <p:spPr>
            <a:xfrm>
              <a:off x="-4761" y="-4761"/>
              <a:ext cx="3635374" cy="3438525"/>
            </a:xfrm>
            <a:prstGeom prst="rect">
              <a:avLst/>
            </a:prstGeom>
            <a:noFill/>
            <a:ln w="9525" cap="flat" cmpd="sng">
              <a:solidFill>
                <a:srgbClr val="A0A0A0"/>
              </a:solidFill>
              <a:prstDash val="solid"/>
              <a:miter/>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grpSp>
      <p:sp>
        <p:nvSpPr>
          <p:cNvPr id="153" name="Shape 153"/>
          <p:cNvSpPr txBox="1"/>
          <p:nvPr/>
        </p:nvSpPr>
        <p:spPr>
          <a:xfrm>
            <a:off x="-3313112" y="1714500"/>
            <a:ext cx="9144000" cy="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pic>
        <p:nvPicPr>
          <p:cNvPr id="154" name="Shape 154" descr="A490EU"/>
          <p:cNvPicPr preferRelativeResize="0"/>
          <p:nvPr/>
        </p:nvPicPr>
        <p:blipFill rotWithShape="1">
          <a:blip r:embed="rId3">
            <a:alphaModFix/>
          </a:blip>
          <a:srcRect/>
          <a:stretch/>
        </p:blipFill>
        <p:spPr>
          <a:xfrm>
            <a:off x="0" y="0"/>
            <a:ext cx="8458200" cy="6696074"/>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Shape 457"/>
          <p:cNvSpPr txBox="1">
            <a:spLocks noGrp="1"/>
          </p:cNvSpPr>
          <p:nvPr>
            <p:ph type="title"/>
          </p:nvPr>
        </p:nvSpPr>
        <p:spPr>
          <a:xfrm>
            <a:off x="457200" y="273050"/>
            <a:ext cx="8229600" cy="11430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endParaRPr sz="4100" b="1" i="0" u="none" strike="noStrike" cap="none">
              <a:solidFill>
                <a:schemeClr val="dk2"/>
              </a:solidFill>
              <a:latin typeface="Rambla"/>
              <a:ea typeface="Rambla"/>
              <a:cs typeface="Rambla"/>
              <a:sym typeface="Rambla"/>
            </a:endParaRPr>
          </a:p>
        </p:txBody>
      </p:sp>
      <p:sp>
        <p:nvSpPr>
          <p:cNvPr id="458" name="Shape 458"/>
          <p:cNvSpPr txBox="1">
            <a:spLocks noGrp="1"/>
          </p:cNvSpPr>
          <p:nvPr>
            <p:ph type="body" idx="1"/>
          </p:nvPr>
        </p:nvSpPr>
        <p:spPr>
          <a:xfrm>
            <a:off x="457200" y="5410200"/>
            <a:ext cx="4040187" cy="762000"/>
          </a:xfrm>
          <a:prstGeom prst="rect">
            <a:avLst/>
          </a:prstGeom>
          <a:solidFill>
            <a:schemeClr val="accent1"/>
          </a:solidFill>
          <a:ln w="9650" cap="flat" cmpd="sng">
            <a:solidFill>
              <a:schemeClr val="accent1"/>
            </a:solidFill>
            <a:prstDash val="solid"/>
            <a:miter/>
            <a:headEnd type="none" w="med" len="med"/>
            <a:tailEnd type="none" w="med" len="med"/>
          </a:ln>
        </p:spPr>
        <p:txBody>
          <a:bodyPr lIns="182875" tIns="45700" rIns="91425" bIns="45700" anchor="ctr" anchorCtr="0">
            <a:noAutofit/>
          </a:bodyPr>
          <a:lstStyle/>
          <a:p>
            <a:pPr marL="0" marR="0" lvl="0" indent="0" algn="l" rtl="0">
              <a:spcBef>
                <a:spcPts val="0"/>
              </a:spcBef>
              <a:spcAft>
                <a:spcPts val="0"/>
              </a:spcAft>
              <a:buClr>
                <a:schemeClr val="accent1"/>
              </a:buClr>
              <a:buSzPct val="25000"/>
              <a:buFont typeface="Noto Sans Symbols"/>
              <a:buNone/>
            </a:pPr>
            <a:endParaRPr sz="2400" b="0" i="0" u="none" strike="noStrike" cap="none">
              <a:solidFill>
                <a:schemeClr val="lt1"/>
              </a:solidFill>
              <a:latin typeface="Rambla"/>
              <a:ea typeface="Rambla"/>
              <a:cs typeface="Rambla"/>
              <a:sym typeface="Rambla"/>
            </a:endParaRPr>
          </a:p>
        </p:txBody>
      </p:sp>
      <p:sp>
        <p:nvSpPr>
          <p:cNvPr id="459" name="Shape 459"/>
          <p:cNvSpPr txBox="1">
            <a:spLocks noGrp="1"/>
          </p:cNvSpPr>
          <p:nvPr>
            <p:ph type="body" idx="1"/>
          </p:nvPr>
        </p:nvSpPr>
        <p:spPr>
          <a:xfrm>
            <a:off x="457200" y="1444625"/>
            <a:ext cx="4040187" cy="39417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400" b="0" i="0" u="none" strike="noStrike" cap="none">
                <a:solidFill>
                  <a:schemeClr val="dk1"/>
                </a:solidFill>
                <a:latin typeface="Rambla"/>
                <a:ea typeface="Rambla"/>
                <a:cs typeface="Rambla"/>
                <a:sym typeface="Rambla"/>
              </a:rPr>
              <a:t>Greek Alphabet</a:t>
            </a:r>
          </a:p>
        </p:txBody>
      </p:sp>
      <p:sp>
        <p:nvSpPr>
          <p:cNvPr id="460" name="Shape 460"/>
          <p:cNvSpPr txBox="1">
            <a:spLocks noGrp="1"/>
          </p:cNvSpPr>
          <p:nvPr>
            <p:ph type="body" idx="2"/>
          </p:nvPr>
        </p:nvSpPr>
        <p:spPr>
          <a:xfrm>
            <a:off x="4645025" y="1444625"/>
            <a:ext cx="4041774" cy="39417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400" b="0" i="0" u="none" strike="noStrike" cap="none">
                <a:solidFill>
                  <a:schemeClr val="dk1"/>
                </a:solidFill>
                <a:latin typeface="Rambla"/>
                <a:ea typeface="Rambla"/>
                <a:cs typeface="Rambla"/>
                <a:sym typeface="Rambla"/>
              </a:rPr>
              <a:t>Cyrillic Alphabet</a:t>
            </a:r>
          </a:p>
        </p:txBody>
      </p:sp>
      <p:pic>
        <p:nvPicPr>
          <p:cNvPr id="461" name="Shape 461" descr="http://0.tqn.com/d/gogreece/1/0/u/n/Greek-Alphabet-Chart-Letters.JPG"/>
          <p:cNvPicPr preferRelativeResize="0"/>
          <p:nvPr/>
        </p:nvPicPr>
        <p:blipFill rotWithShape="1">
          <a:blip r:embed="rId3">
            <a:alphaModFix/>
          </a:blip>
          <a:srcRect/>
          <a:stretch/>
        </p:blipFill>
        <p:spPr>
          <a:xfrm>
            <a:off x="457200" y="2000250"/>
            <a:ext cx="4130674" cy="4190999"/>
          </a:xfrm>
          <a:prstGeom prst="rect">
            <a:avLst/>
          </a:prstGeom>
          <a:noFill/>
          <a:ln>
            <a:noFill/>
          </a:ln>
        </p:spPr>
      </p:pic>
      <p:pic>
        <p:nvPicPr>
          <p:cNvPr id="462" name="Shape 462" descr="http://www.pbs.org/weta/faceofrussia/reference/img/cyrillic-alphabet.gif"/>
          <p:cNvPicPr preferRelativeResize="0"/>
          <p:nvPr/>
        </p:nvPicPr>
        <p:blipFill rotWithShape="1">
          <a:blip r:embed="rId4">
            <a:alphaModFix/>
          </a:blip>
          <a:srcRect/>
          <a:stretch/>
        </p:blipFill>
        <p:spPr>
          <a:xfrm>
            <a:off x="5405437" y="2000250"/>
            <a:ext cx="3148012" cy="4190999"/>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90000"/>
              </a:lnSpc>
              <a:spcBef>
                <a:spcPts val="0"/>
              </a:spcBef>
              <a:spcAft>
                <a:spcPts val="0"/>
              </a:spcAft>
              <a:buClr>
                <a:schemeClr val="accent1"/>
              </a:buClr>
              <a:buSzPct val="68000"/>
              <a:buFont typeface="Noto Sans Symbols"/>
              <a:buChar char="▶"/>
            </a:pPr>
            <a:r>
              <a:rPr lang="en-US" sz="2700" b="0" i="0" u="none">
                <a:solidFill>
                  <a:schemeClr val="dk1"/>
                </a:solidFill>
                <a:latin typeface="Arial"/>
                <a:ea typeface="Arial"/>
                <a:cs typeface="Arial"/>
                <a:sym typeface="Arial"/>
              </a:rPr>
              <a:t>An influence that spread from the Byzantine Empire to Early Russia was the</a:t>
            </a:r>
            <a:br>
              <a:rPr lang="en-US" sz="2700" b="0" i="0" u="none">
                <a:solidFill>
                  <a:schemeClr val="dk1"/>
                </a:solidFill>
                <a:latin typeface="Arial"/>
                <a:ea typeface="Arial"/>
                <a:cs typeface="Arial"/>
                <a:sym typeface="Arial"/>
              </a:rPr>
            </a:br>
            <a:endParaRPr lang="en-US" sz="2700" b="0" i="0" u="none">
              <a:solidFill>
                <a:schemeClr val="dk1"/>
              </a:solidFill>
              <a:latin typeface="Arial"/>
              <a:ea typeface="Arial"/>
              <a:cs typeface="Arial"/>
              <a:sym typeface="Arial"/>
            </a:endParaRPr>
          </a:p>
          <a:p>
            <a:pPr marL="365125" marR="0" lvl="0" indent="-263525" algn="l" rtl="0">
              <a:lnSpc>
                <a:spcPct val="90000"/>
              </a:lnSpc>
              <a:spcBef>
                <a:spcPts val="400"/>
              </a:spcBef>
              <a:spcAft>
                <a:spcPts val="0"/>
              </a:spcAft>
              <a:buClr>
                <a:schemeClr val="accent1"/>
              </a:buClr>
              <a:buSzPct val="68000"/>
              <a:buFont typeface="Noto Sans Symbols"/>
              <a:buChar char="▶"/>
            </a:pPr>
            <a:r>
              <a:rPr lang="en-US" sz="2700" b="0" i="0" u="none">
                <a:solidFill>
                  <a:schemeClr val="dk1"/>
                </a:solidFill>
                <a:latin typeface="Arial"/>
                <a:ea typeface="Arial"/>
                <a:cs typeface="Arial"/>
                <a:sym typeface="Arial"/>
              </a:rPr>
              <a:t>Orthodox Christian religion </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700" b="0" i="0" u="none">
                <a:solidFill>
                  <a:schemeClr val="dk1"/>
                </a:solidFill>
                <a:latin typeface="Arial"/>
                <a:ea typeface="Arial"/>
                <a:cs typeface="Arial"/>
                <a:sym typeface="Arial"/>
              </a:rPr>
              <a:t>use of the Latin alphabet </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700" b="0" i="0" u="none">
                <a:solidFill>
                  <a:schemeClr val="dk1"/>
                </a:solidFill>
                <a:latin typeface="Arial"/>
                <a:ea typeface="Arial"/>
                <a:cs typeface="Arial"/>
                <a:sym typeface="Arial"/>
              </a:rPr>
              <a:t>beginning of democracy </a:t>
            </a:r>
          </a:p>
          <a:p>
            <a:pPr marL="365125" marR="0" lvl="0" indent="-263525" algn="l" rtl="0">
              <a:lnSpc>
                <a:spcPct val="90000"/>
              </a:lnSpc>
              <a:spcBef>
                <a:spcPts val="400"/>
              </a:spcBef>
              <a:spcAft>
                <a:spcPts val="0"/>
              </a:spcAft>
              <a:buClr>
                <a:schemeClr val="accent1"/>
              </a:buClr>
              <a:buSzPct val="68000"/>
              <a:buFont typeface="Noto Sans Symbols"/>
              <a:buChar char="▶"/>
            </a:pPr>
            <a:r>
              <a:rPr lang="en-US" sz="2700" b="0" i="0" u="none">
                <a:solidFill>
                  <a:schemeClr val="dk1"/>
                </a:solidFill>
                <a:latin typeface="Arial"/>
                <a:ea typeface="Arial"/>
                <a:cs typeface="Arial"/>
                <a:sym typeface="Arial"/>
              </a:rPr>
              <a:t>factory system</a:t>
            </a:r>
            <a:r>
              <a:rPr lang="en-US" sz="2700" b="0" i="0" u="none">
                <a:solidFill>
                  <a:schemeClr val="dk1"/>
                </a:solidFill>
                <a:latin typeface="Rambla"/>
                <a:ea typeface="Rambla"/>
                <a:cs typeface="Rambla"/>
                <a:sym typeface="Rambla"/>
              </a:rPr>
              <a:t> </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468" name="Shape 468"/>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Regents Questions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Shape 473"/>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The early eastern European Slavic civilization at</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Kiev adopted the Eastern Orthodox religion, the</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Cyrillic alphabet, and certain styles of art and</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architecture as a result of</a:t>
            </a:r>
          </a:p>
          <a:p>
            <a:pPr marL="0" marR="0" lvl="0" indent="0" algn="l" rtl="0">
              <a:lnSpc>
                <a:spcPct val="100000"/>
              </a:lnSpc>
              <a:spcBef>
                <a:spcPts val="400"/>
              </a:spcBef>
              <a:spcAft>
                <a:spcPts val="0"/>
              </a:spcAft>
              <a:buClr>
                <a:schemeClr val="accent1"/>
              </a:buClr>
              <a:buSzPct val="25000"/>
              <a:buFont typeface="Noto Sans Symbols"/>
              <a:buNone/>
            </a:pPr>
            <a:endParaRPr sz="2700" b="0" i="0" u="none">
              <a:solidFill>
                <a:schemeClr val="dk1"/>
              </a:solidFill>
              <a:latin typeface="Rambla"/>
              <a:ea typeface="Rambla"/>
              <a:cs typeface="Rambla"/>
              <a:sym typeface="Rambla"/>
            </a:endParaRP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(1) wars with Japan</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(2) conquests by Mongol invaders</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(3) visits to western European countries</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(4) trade with the Byzantine Empire</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474" name="Shape 474"/>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January 2014</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Shape 479"/>
          <p:cNvSpPr txBox="1"/>
          <p:nvPr/>
        </p:nvSpPr>
        <p:spPr>
          <a:xfrm>
            <a:off x="685800" y="533400"/>
            <a:ext cx="7772400" cy="12001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During 800s and 900 Kievan Russia maintained close contacts with Byzantine Empire.  However, Mongolian “</a:t>
            </a:r>
            <a:r>
              <a:rPr lang="en-US" sz="2400" b="1" i="1" u="none">
                <a:solidFill>
                  <a:srgbClr val="FF0000"/>
                </a:solidFill>
                <a:latin typeface="Arial"/>
                <a:ea typeface="Arial"/>
                <a:cs typeface="Arial"/>
                <a:sym typeface="Arial"/>
              </a:rPr>
              <a:t>Golden Horde</a:t>
            </a:r>
            <a:r>
              <a:rPr lang="en-US" sz="2400" b="0" i="0" u="none">
                <a:solidFill>
                  <a:schemeClr val="dk1"/>
                </a:solidFill>
                <a:latin typeface="Arial"/>
                <a:ea typeface="Arial"/>
                <a:cs typeface="Arial"/>
                <a:sym typeface="Arial"/>
              </a:rPr>
              <a:t>” invades</a:t>
            </a:r>
          </a:p>
        </p:txBody>
      </p:sp>
      <p:pic>
        <p:nvPicPr>
          <p:cNvPr id="480" name="Shape 480" descr="https://freeman-pedia.wikispaces.com/file/view/MONGOL%20EMPIRE%20MAP.jpg/443072780/800x591/MONGOL%20EMPIRE%20MAP.jpg"/>
          <p:cNvPicPr preferRelativeResize="0"/>
          <p:nvPr/>
        </p:nvPicPr>
        <p:blipFill rotWithShape="1">
          <a:blip r:embed="rId3">
            <a:alphaModFix/>
          </a:blip>
          <a:srcRect/>
          <a:stretch/>
        </p:blipFill>
        <p:spPr>
          <a:xfrm>
            <a:off x="1066800" y="1905000"/>
            <a:ext cx="6553200" cy="484822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Shape 485"/>
          <p:cNvSpPr txBox="1"/>
          <p:nvPr/>
        </p:nvSpPr>
        <p:spPr>
          <a:xfrm>
            <a:off x="1143000" y="1371600"/>
            <a:ext cx="8686800" cy="16319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000" b="0" i="0" u="none">
                <a:solidFill>
                  <a:schemeClr val="dk1"/>
                </a:solidFill>
                <a:latin typeface="Arial"/>
                <a:ea typeface="Arial"/>
                <a:cs typeface="Arial"/>
                <a:sym typeface="Arial"/>
              </a:rPr>
              <a:t>Captured and destroyed city of Kiev (1240)</a:t>
            </a:r>
          </a:p>
          <a:p>
            <a:pPr marL="0" marR="0" lvl="0" indent="0" algn="l" rtl="0">
              <a:lnSpc>
                <a:spcPct val="100000"/>
              </a:lnSpc>
              <a:spcBef>
                <a:spcPts val="0"/>
              </a:spcBef>
              <a:spcAft>
                <a:spcPts val="0"/>
              </a:spcAft>
              <a:buClr>
                <a:schemeClr val="dk1"/>
              </a:buClr>
              <a:buSzPct val="100000"/>
              <a:buFont typeface="Arial"/>
              <a:buChar char="•"/>
            </a:pPr>
            <a:r>
              <a:rPr lang="en-US" sz="2000" b="0" i="0" u="none">
                <a:solidFill>
                  <a:schemeClr val="dk1"/>
                </a:solidFill>
                <a:latin typeface="Arial"/>
                <a:ea typeface="Arial"/>
                <a:cs typeface="Arial"/>
                <a:sym typeface="Arial"/>
              </a:rPr>
              <a:t>Ruled  Russia for 250 yrs.</a:t>
            </a:r>
          </a:p>
          <a:p>
            <a:pPr marL="0" marR="0" lvl="0" indent="0" algn="l" rtl="0">
              <a:lnSpc>
                <a:spcPct val="100000"/>
              </a:lnSpc>
              <a:spcBef>
                <a:spcPts val="0"/>
              </a:spcBef>
              <a:spcAft>
                <a:spcPts val="0"/>
              </a:spcAft>
              <a:buClr>
                <a:schemeClr val="dk1"/>
              </a:buClr>
              <a:buSzPct val="100000"/>
              <a:buFont typeface="Arial"/>
              <a:buChar char="•"/>
            </a:pPr>
            <a:r>
              <a:rPr lang="en-US" sz="2000" b="0" i="0" u="none">
                <a:solidFill>
                  <a:schemeClr val="dk1"/>
                </a:solidFill>
                <a:latin typeface="Arial"/>
                <a:ea typeface="Arial"/>
                <a:cs typeface="Arial"/>
                <a:sym typeface="Arial"/>
              </a:rPr>
              <a:t>Russia had to pay heavy tribute causing peasants to revolt</a:t>
            </a:r>
          </a:p>
          <a:p>
            <a:pPr marL="0" marR="0" lvl="0" indent="0" algn="l" rtl="0">
              <a:lnSpc>
                <a:spcPct val="100000"/>
              </a:lnSpc>
              <a:spcBef>
                <a:spcPts val="0"/>
              </a:spcBef>
              <a:spcAft>
                <a:spcPts val="0"/>
              </a:spcAft>
              <a:buClr>
                <a:schemeClr val="dk1"/>
              </a:buClr>
              <a:buSzPct val="100000"/>
              <a:buFont typeface="Arial"/>
              <a:buChar char="•"/>
            </a:pPr>
            <a:r>
              <a:rPr lang="en-US" sz="2000" b="0" i="0" u="none">
                <a:solidFill>
                  <a:schemeClr val="dk1"/>
                </a:solidFill>
                <a:latin typeface="Arial"/>
                <a:ea typeface="Arial"/>
                <a:cs typeface="Arial"/>
                <a:sym typeface="Arial"/>
              </a:rPr>
              <a:t>Russian princes adopted manners of Mongols</a:t>
            </a:r>
          </a:p>
          <a:p>
            <a:pPr marL="0" marR="0" lvl="0" indent="0" algn="l" rtl="0">
              <a:lnSpc>
                <a:spcPct val="100000"/>
              </a:lnSpc>
              <a:spcBef>
                <a:spcPts val="0"/>
              </a:spcBef>
              <a:spcAft>
                <a:spcPts val="0"/>
              </a:spcAft>
              <a:buClr>
                <a:srgbClr val="FF0000"/>
              </a:buClr>
              <a:buSzPct val="100000"/>
              <a:buFont typeface="Arial"/>
              <a:buChar char="•"/>
            </a:pPr>
            <a:r>
              <a:rPr lang="en-US" sz="2000" b="0" i="0" u="none">
                <a:solidFill>
                  <a:srgbClr val="FF0000"/>
                </a:solidFill>
                <a:latin typeface="Arial"/>
                <a:ea typeface="Arial"/>
                <a:cs typeface="Arial"/>
                <a:sym typeface="Arial"/>
              </a:rPr>
              <a:t>Cut Russia off with contact with Western Europe – trade declined</a:t>
            </a:r>
          </a:p>
        </p:txBody>
      </p:sp>
      <p:sp>
        <p:nvSpPr>
          <p:cNvPr id="486" name="Shape 486"/>
          <p:cNvSpPr/>
          <p:nvPr/>
        </p:nvSpPr>
        <p:spPr>
          <a:xfrm>
            <a:off x="6019800" y="3352800"/>
            <a:ext cx="1143000" cy="1066799"/>
          </a:xfrm>
          <a:custGeom>
            <a:avLst/>
            <a:gdLst/>
            <a:ahLst/>
            <a:cxnLst/>
            <a:rect l="0" t="0" r="0" b="0"/>
            <a:pathLst>
              <a:path w="120000" h="120000" extrusionOk="0">
                <a:moveTo>
                  <a:pt x="0" y="45835"/>
                </a:moveTo>
                <a:lnTo>
                  <a:pt x="45836" y="45836"/>
                </a:lnTo>
                <a:lnTo>
                  <a:pt x="60000" y="0"/>
                </a:lnTo>
                <a:lnTo>
                  <a:pt x="74163" y="45836"/>
                </a:lnTo>
                <a:lnTo>
                  <a:pt x="119999" y="45835"/>
                </a:lnTo>
                <a:lnTo>
                  <a:pt x="82917" y="74163"/>
                </a:lnTo>
                <a:lnTo>
                  <a:pt x="97081" y="119999"/>
                </a:lnTo>
                <a:lnTo>
                  <a:pt x="60000" y="91671"/>
                </a:lnTo>
                <a:lnTo>
                  <a:pt x="22918" y="119999"/>
                </a:lnTo>
                <a:lnTo>
                  <a:pt x="37082" y="74163"/>
                </a:lnTo>
                <a:lnTo>
                  <a:pt x="0" y="45835"/>
                </a:lnTo>
                <a:close/>
              </a:path>
            </a:pathLst>
          </a:custGeom>
          <a:solidFill>
            <a:schemeClr val="accent1"/>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487" name="Shape 487"/>
          <p:cNvSpPr txBox="1"/>
          <p:nvPr/>
        </p:nvSpPr>
        <p:spPr>
          <a:xfrm>
            <a:off x="609600" y="336550"/>
            <a:ext cx="8077199" cy="8302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Arial"/>
              <a:buNone/>
            </a:pPr>
            <a:r>
              <a:rPr lang="en-US" sz="2400" b="0" i="0" u="none">
                <a:solidFill>
                  <a:srgbClr val="FF0000"/>
                </a:solidFill>
                <a:latin typeface="Arial"/>
                <a:ea typeface="Arial"/>
                <a:cs typeface="Arial"/>
                <a:sym typeface="Arial"/>
              </a:rPr>
              <a:t>What was the Impact of the Mongolian Invasion on Kievan Russia?</a:t>
            </a:r>
          </a:p>
        </p:txBody>
      </p:sp>
      <p:pic>
        <p:nvPicPr>
          <p:cNvPr id="488" name="Shape 488"/>
          <p:cNvPicPr preferRelativeResize="0"/>
          <p:nvPr/>
        </p:nvPicPr>
        <p:blipFill rotWithShape="1">
          <a:blip r:embed="rId3">
            <a:alphaModFix/>
          </a:blip>
          <a:srcRect/>
          <a:stretch/>
        </p:blipFill>
        <p:spPr>
          <a:xfrm>
            <a:off x="0" y="3019425"/>
            <a:ext cx="4267199" cy="3767137"/>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Shape 493"/>
          <p:cNvSpPr txBox="1"/>
          <p:nvPr/>
        </p:nvSpPr>
        <p:spPr>
          <a:xfrm>
            <a:off x="381000" y="228600"/>
            <a:ext cx="8077199" cy="230822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Rise of Moscow</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After the fall of the Mongolian influence, power transfers from Kiev to Moscow.</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FF0000"/>
              </a:buClr>
              <a:buSzPct val="25000"/>
              <a:buFont typeface="Arial"/>
              <a:buNone/>
            </a:pPr>
            <a:r>
              <a:rPr lang="en-US" sz="2400" b="0" i="0" u="none">
                <a:solidFill>
                  <a:srgbClr val="FF0000"/>
                </a:solidFill>
                <a:latin typeface="Arial"/>
                <a:ea typeface="Arial"/>
                <a:cs typeface="Arial"/>
                <a:sym typeface="Arial"/>
              </a:rPr>
              <a:t>Ivan III (1480-1533) – Ivan the Great</a:t>
            </a:r>
          </a:p>
        </p:txBody>
      </p:sp>
      <p:sp>
        <p:nvSpPr>
          <p:cNvPr id="494" name="Shape 494"/>
          <p:cNvSpPr txBox="1"/>
          <p:nvPr/>
        </p:nvSpPr>
        <p:spPr>
          <a:xfrm>
            <a:off x="609600" y="2590800"/>
            <a:ext cx="5410200" cy="230822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Called the founder of modern Russia.</a:t>
            </a: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Responsible for ending Mongolian rule.</a:t>
            </a: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Takes the title, “czar” or caesar.</a:t>
            </a: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Makes Moscow into a third Rome (w/Constantinople)</a:t>
            </a:r>
          </a:p>
        </p:txBody>
      </p:sp>
      <p:pic>
        <p:nvPicPr>
          <p:cNvPr id="495" name="Shape 495" descr="Ivan the Terrible"/>
          <p:cNvPicPr preferRelativeResize="0"/>
          <p:nvPr/>
        </p:nvPicPr>
        <p:blipFill rotWithShape="1">
          <a:blip r:embed="rId3">
            <a:alphaModFix/>
          </a:blip>
          <a:srcRect/>
          <a:stretch/>
        </p:blipFill>
        <p:spPr>
          <a:xfrm>
            <a:off x="6183312" y="1409700"/>
            <a:ext cx="2960687" cy="4038599"/>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Shape 500" descr="Ivan the Terrible"/>
          <p:cNvPicPr preferRelativeResize="0"/>
          <p:nvPr/>
        </p:nvPicPr>
        <p:blipFill rotWithShape="1">
          <a:blip r:embed="rId3">
            <a:alphaModFix/>
          </a:blip>
          <a:srcRect/>
          <a:stretch/>
        </p:blipFill>
        <p:spPr>
          <a:xfrm>
            <a:off x="0" y="0"/>
            <a:ext cx="5789612" cy="6858000"/>
          </a:xfrm>
          <a:prstGeom prst="rect">
            <a:avLst/>
          </a:prstGeom>
          <a:noFill/>
          <a:ln>
            <a:noFill/>
          </a:ln>
        </p:spPr>
      </p:pic>
      <p:sp>
        <p:nvSpPr>
          <p:cNvPr id="501" name="Shape 501"/>
          <p:cNvSpPr txBox="1"/>
          <p:nvPr/>
        </p:nvSpPr>
        <p:spPr>
          <a:xfrm>
            <a:off x="5943600" y="762000"/>
            <a:ext cx="3200399" cy="56324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Ivan IV – “Terrible”</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2400" b="0" i="0" u="none">
                <a:solidFill>
                  <a:schemeClr val="dk1"/>
                </a:solidFill>
                <a:latin typeface="Arial"/>
                <a:ea typeface="Arial"/>
                <a:cs typeface="Arial"/>
                <a:sym typeface="Arial"/>
              </a:rPr>
              <a:t>Killed boyars to consolidate rule.</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Killed his son and future grandson because he thought his son’s wife (who was pregnant) was dressing unacceptably.  He beat his son and pregnant daughter-in-law to death.</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Shape 506"/>
          <p:cNvSpPr txBox="1"/>
          <p:nvPr/>
        </p:nvSpPr>
        <p:spPr>
          <a:xfrm>
            <a:off x="2971800" y="609600"/>
            <a:ext cx="5333999" cy="457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Times New Roman"/>
              <a:buChar char="•"/>
            </a:pPr>
            <a:r>
              <a:rPr lang="en-US" sz="2400" b="0" i="0" u="none">
                <a:solidFill>
                  <a:schemeClr val="dk1"/>
                </a:solidFill>
                <a:latin typeface="Times New Roman"/>
                <a:ea typeface="Times New Roman"/>
                <a:cs typeface="Times New Roman"/>
                <a:sym typeface="Times New Roman"/>
              </a:rPr>
              <a:t> </a:t>
            </a:r>
          </a:p>
        </p:txBody>
      </p:sp>
      <p:grpSp>
        <p:nvGrpSpPr>
          <p:cNvPr id="507" name="Shape 507"/>
          <p:cNvGrpSpPr/>
          <p:nvPr/>
        </p:nvGrpSpPr>
        <p:grpSpPr>
          <a:xfrm>
            <a:off x="1893886" y="1852611"/>
            <a:ext cx="5357811" cy="3063874"/>
            <a:chOff x="0" y="0"/>
            <a:chExt cx="5357811" cy="3063874"/>
          </a:xfrm>
        </p:grpSpPr>
        <p:sp>
          <p:nvSpPr>
            <p:cNvPr id="508" name="Shape 508"/>
            <p:cNvSpPr txBox="1"/>
            <p:nvPr/>
          </p:nvSpPr>
          <p:spPr>
            <a:xfrm>
              <a:off x="0" y="0"/>
              <a:ext cx="0" cy="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sp>
          <p:nvSpPr>
            <p:cNvPr id="509" name="Shape 509"/>
            <p:cNvSpPr txBox="1"/>
            <p:nvPr/>
          </p:nvSpPr>
          <p:spPr>
            <a:xfrm>
              <a:off x="0" y="0"/>
              <a:ext cx="5357811" cy="3063874"/>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dk1"/>
                </a:buClr>
                <a:buSzPct val="25000"/>
                <a:buFont typeface="Verdana"/>
                <a:buNone/>
              </a:pPr>
              <a:r>
                <a:rPr lang="en-US" sz="1000" b="0" i="0" u="none">
                  <a:solidFill>
                    <a:schemeClr val="dk1"/>
                  </a:solidFill>
                  <a:latin typeface="Verdana"/>
                  <a:ea typeface="Verdana"/>
                  <a:cs typeface="Verdana"/>
                  <a:sym typeface="Verdana"/>
                </a:rPr>
                <a:t>  </a:t>
              </a:r>
              <a:r>
                <a:rPr lang="en-US" sz="19500" b="0" i="0" u="none">
                  <a:solidFill>
                    <a:schemeClr val="dk1"/>
                  </a:solidFill>
                  <a:latin typeface="Verdana"/>
                  <a:ea typeface="Verdana"/>
                  <a:cs typeface="Verdana"/>
                  <a:sym typeface="Verdana"/>
                </a:rPr>
                <a:t> </a:t>
              </a:r>
              <a:r>
                <a:rPr lang="en-US" sz="1000" b="0" i="0" u="none">
                  <a:solidFill>
                    <a:schemeClr val="dk1"/>
                  </a:solidFill>
                  <a:latin typeface="Verdana"/>
                  <a:ea typeface="Verdana"/>
                  <a:cs typeface="Verdana"/>
                  <a:sym typeface="Verdana"/>
                </a:rPr>
                <a:t>                                                  </a:t>
              </a:r>
            </a:p>
          </p:txBody>
        </p:sp>
      </p:grpSp>
      <p:sp>
        <p:nvSpPr>
          <p:cNvPr id="510" name="Shape 510"/>
          <p:cNvSpPr txBox="1"/>
          <p:nvPr/>
        </p:nvSpPr>
        <p:spPr>
          <a:xfrm>
            <a:off x="533400" y="533400"/>
            <a:ext cx="3809999" cy="452437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Had built the </a:t>
            </a:r>
            <a:r>
              <a:rPr lang="en-US" sz="2400" b="0" i="0" u="none">
                <a:solidFill>
                  <a:srgbClr val="FF0000"/>
                </a:solidFill>
                <a:latin typeface="Arial"/>
                <a:ea typeface="Arial"/>
                <a:cs typeface="Arial"/>
                <a:sym typeface="Arial"/>
              </a:rPr>
              <a:t>Cathedral of Vasily</a:t>
            </a:r>
            <a:r>
              <a:rPr lang="en-US" sz="2400" b="0" i="0" u="none">
                <a:solidFill>
                  <a:schemeClr val="dk1"/>
                </a:solidFill>
                <a:latin typeface="Arial"/>
                <a:ea typeface="Arial"/>
                <a:cs typeface="Arial"/>
                <a:sym typeface="Arial"/>
              </a:rPr>
              <a:t> (now in Red Square).  </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Noted for its </a:t>
            </a:r>
            <a:r>
              <a:rPr lang="en-US" sz="2400" b="0" i="0" u="none">
                <a:solidFill>
                  <a:srgbClr val="FF0000"/>
                </a:solidFill>
                <a:latin typeface="Arial"/>
                <a:ea typeface="Arial"/>
                <a:cs typeface="Arial"/>
                <a:sym typeface="Arial"/>
              </a:rPr>
              <a:t>onion-topped towers.  </a:t>
            </a:r>
            <a:r>
              <a:rPr lang="en-US" sz="2400" b="0" i="0" u="none">
                <a:solidFill>
                  <a:schemeClr val="dk1"/>
                </a:solidFill>
                <a:latin typeface="Arial"/>
                <a:ea typeface="Arial"/>
                <a:cs typeface="Arial"/>
                <a:sym typeface="Arial"/>
              </a:rPr>
              <a:t>Because he thought it was so beautiful he had the architect blinded so that the world would never see another such glorious monument.</a:t>
            </a:r>
          </a:p>
        </p:txBody>
      </p:sp>
      <p:pic>
        <p:nvPicPr>
          <p:cNvPr id="511" name="Shape 511" descr="http://previews.123rf.com/images/vladitto/vladitto1105/vladitto110500011/9536416-Cathedral-of-Vasily-the-Blessed-on-Red-Square-Moscow-Russia-Stock-Photo.jpg"/>
          <p:cNvPicPr preferRelativeResize="0"/>
          <p:nvPr/>
        </p:nvPicPr>
        <p:blipFill rotWithShape="1">
          <a:blip r:embed="rId3">
            <a:alphaModFix/>
          </a:blip>
          <a:srcRect/>
          <a:stretch/>
        </p:blipFill>
        <p:spPr>
          <a:xfrm>
            <a:off x="4876800" y="625475"/>
            <a:ext cx="4014786" cy="560069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Shape 516"/>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Domes, Domes Everywhere….</a:t>
            </a:r>
          </a:p>
        </p:txBody>
      </p:sp>
      <p:sp>
        <p:nvSpPr>
          <p:cNvPr id="517" name="Shape 517"/>
          <p:cNvSpPr txBox="1">
            <a:spLocks noGrp="1"/>
          </p:cNvSpPr>
          <p:nvPr>
            <p:ph type="body" idx="1"/>
          </p:nvPr>
        </p:nvSpPr>
        <p:spPr>
          <a:xfrm>
            <a:off x="4549775" y="1481137"/>
            <a:ext cx="4137024"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Which is Russian Orthodox, which Byzantine, which Muslim?</a:t>
            </a:r>
          </a:p>
        </p:txBody>
      </p:sp>
      <p:pic>
        <p:nvPicPr>
          <p:cNvPr id="518" name="Shape 518" descr="https://upload.wikimedia.org/wikipedia/commons/9/98/Onion_domes_of_Cathedral_of_the_Annunciation.JPG"/>
          <p:cNvPicPr preferRelativeResize="0"/>
          <p:nvPr/>
        </p:nvPicPr>
        <p:blipFill rotWithShape="1">
          <a:blip r:embed="rId3">
            <a:alphaModFix/>
          </a:blip>
          <a:srcRect/>
          <a:stretch/>
        </p:blipFill>
        <p:spPr>
          <a:xfrm>
            <a:off x="5410200" y="3962400"/>
            <a:ext cx="3403599" cy="2552699"/>
          </a:xfrm>
          <a:prstGeom prst="rect">
            <a:avLst/>
          </a:prstGeom>
          <a:noFill/>
          <a:ln>
            <a:noFill/>
          </a:ln>
        </p:spPr>
      </p:pic>
      <p:pic>
        <p:nvPicPr>
          <p:cNvPr id="519" name="Shape 519" descr="http://langyaw.com/wp-content/uploads/2013/11/alor-blue-mosque-2.jpg"/>
          <p:cNvPicPr preferRelativeResize="0"/>
          <p:nvPr/>
        </p:nvPicPr>
        <p:blipFill rotWithShape="1">
          <a:blip r:embed="rId4">
            <a:alphaModFix/>
          </a:blip>
          <a:srcRect/>
          <a:stretch/>
        </p:blipFill>
        <p:spPr>
          <a:xfrm>
            <a:off x="381000" y="1066800"/>
            <a:ext cx="4168775" cy="2781300"/>
          </a:xfrm>
          <a:prstGeom prst="rect">
            <a:avLst/>
          </a:prstGeom>
          <a:noFill/>
          <a:ln>
            <a:noFill/>
          </a:ln>
        </p:spPr>
      </p:pic>
      <p:pic>
        <p:nvPicPr>
          <p:cNvPr id="520" name="Shape 520" descr="https://upload.wikimedia.org/wikipedia/commons/4/4a/Aya_sofya.jpg"/>
          <p:cNvPicPr preferRelativeResize="0"/>
          <p:nvPr/>
        </p:nvPicPr>
        <p:blipFill rotWithShape="1">
          <a:blip r:embed="rId5">
            <a:alphaModFix/>
          </a:blip>
          <a:srcRect/>
          <a:stretch/>
        </p:blipFill>
        <p:spPr>
          <a:xfrm>
            <a:off x="914400" y="4002087"/>
            <a:ext cx="4013200" cy="2695574"/>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Shape 525"/>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Jan 2011 Regents</a:t>
            </a:r>
          </a:p>
        </p:txBody>
      </p:sp>
      <p:sp>
        <p:nvSpPr>
          <p:cNvPr id="526" name="Shape 526"/>
          <p:cNvSpPr txBox="1">
            <a:spLocks noGrp="1"/>
          </p:cNvSpPr>
          <p:nvPr>
            <p:ph type="body" idx="1"/>
          </p:nvPr>
        </p:nvSpPr>
        <p:spPr>
          <a:xfrm>
            <a:off x="457200" y="1371600"/>
            <a:ext cx="8458200" cy="452596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In what way did the rivers of Russia influence its</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history?</a:t>
            </a:r>
          </a:p>
          <a:p>
            <a:pPr marL="0" marR="0" lvl="0" indent="0" algn="l" rtl="0">
              <a:lnSpc>
                <a:spcPct val="100000"/>
              </a:lnSpc>
              <a:spcBef>
                <a:spcPts val="400"/>
              </a:spcBef>
              <a:spcAft>
                <a:spcPts val="0"/>
              </a:spcAft>
              <a:buClr>
                <a:schemeClr val="accent1"/>
              </a:buClr>
              <a:buSzPct val="25000"/>
              <a:buFont typeface="Noto Sans Symbols"/>
              <a:buNone/>
            </a:pPr>
            <a:endParaRPr sz="2700" b="0" i="0" u="none">
              <a:solidFill>
                <a:schemeClr val="dk1"/>
              </a:solidFill>
              <a:latin typeface="Rambla"/>
              <a:ea typeface="Rambla"/>
              <a:cs typeface="Rambla"/>
              <a:sym typeface="Rambla"/>
            </a:endParaRP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(1) They provided a network for trade between the Byzantine Empire and Russia.</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(2) They allowed Japan to defeat Russia in the Russo-Japanese War.</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(3) They were used by Napoleon to invade Russia.</a:t>
            </a:r>
          </a:p>
          <a:p>
            <a:pPr marL="0" marR="0" lvl="0" indent="0" algn="l" rtl="0">
              <a:lnSpc>
                <a:spcPct val="100000"/>
              </a:lnSpc>
              <a:spcBef>
                <a:spcPts val="400"/>
              </a:spcBef>
              <a:spcAft>
                <a:spcPts val="0"/>
              </a:spcAft>
              <a:buClr>
                <a:schemeClr val="accent1"/>
              </a:buClr>
              <a:buSzPct val="25000"/>
              <a:buFont typeface="Noto Sans Symbols"/>
              <a:buNone/>
            </a:pPr>
            <a:r>
              <a:rPr lang="en-US" sz="2700" b="0" i="0" u="none">
                <a:solidFill>
                  <a:schemeClr val="dk1"/>
                </a:solidFill>
                <a:latin typeface="Rambla"/>
                <a:ea typeface="Rambla"/>
                <a:cs typeface="Rambla"/>
                <a:sym typeface="Rambla"/>
              </a:rPr>
              <a:t>(4) They gave the Mongols a route to conquer Russia.</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p:nvPr/>
        </p:nvSpPr>
        <p:spPr>
          <a:xfrm>
            <a:off x="228600" y="228600"/>
            <a:ext cx="8458200" cy="15700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Arial"/>
              <a:buNone/>
            </a:pPr>
            <a:r>
              <a:rPr lang="en-US" sz="2400" b="1" i="0" u="none">
                <a:solidFill>
                  <a:srgbClr val="FF0000"/>
                </a:solidFill>
                <a:latin typeface="Arial"/>
                <a:ea typeface="Arial"/>
                <a:cs typeface="Arial"/>
                <a:sym typeface="Arial"/>
              </a:rPr>
              <a:t>Justinian</a:t>
            </a:r>
            <a:r>
              <a:rPr lang="en-US" sz="2400" b="0" i="0" u="none">
                <a:solidFill>
                  <a:schemeClr val="dk1"/>
                </a:solidFill>
                <a:latin typeface="Arial"/>
                <a:ea typeface="Arial"/>
                <a:cs typeface="Arial"/>
                <a:sym typeface="Arial"/>
              </a:rPr>
              <a:t> (527-565) w/wife Theodora</a:t>
            </a:r>
          </a:p>
          <a:p>
            <a:pPr marL="0" marR="0" lvl="0" indent="0" algn="l" rtl="0">
              <a:lnSpc>
                <a:spcPct val="100000"/>
              </a:lnSpc>
              <a:spcBef>
                <a:spcPts val="0"/>
              </a:spcBef>
              <a:spcAft>
                <a:spcPts val="0"/>
              </a:spcAft>
              <a:buClr>
                <a:schemeClr val="dk1"/>
              </a:buClr>
              <a:buFont typeface="Times New Roman"/>
              <a:buNone/>
            </a:pPr>
            <a:endParaRPr sz="24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Extended power and wealth of Byzantine Empire (retook North Africa/Egypt, Italy, and southern Spain)</a:t>
            </a:r>
          </a:p>
        </p:txBody>
      </p:sp>
      <p:sp>
        <p:nvSpPr>
          <p:cNvPr id="160" name="Shape 160"/>
          <p:cNvSpPr txBox="1"/>
          <p:nvPr/>
        </p:nvSpPr>
        <p:spPr>
          <a:xfrm>
            <a:off x="228600" y="1905000"/>
            <a:ext cx="3581399" cy="397033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100000"/>
              <a:buFont typeface="Arial"/>
              <a:buChar char="•"/>
            </a:pPr>
            <a:r>
              <a:rPr lang="en-US" sz="2400" b="1" i="0" u="none">
                <a:solidFill>
                  <a:srgbClr val="FF0000"/>
                </a:solidFill>
                <a:latin typeface="Arial"/>
                <a:ea typeface="Arial"/>
                <a:cs typeface="Arial"/>
                <a:sym typeface="Arial"/>
              </a:rPr>
              <a:t>Codified Roman Law</a:t>
            </a:r>
            <a:r>
              <a:rPr lang="en-US" sz="2400" b="0" i="0" u="none">
                <a:solidFill>
                  <a:srgbClr val="FF0000"/>
                </a:solidFill>
                <a:latin typeface="Arial"/>
                <a:ea typeface="Arial"/>
                <a:cs typeface="Arial"/>
                <a:sym typeface="Arial"/>
              </a:rPr>
              <a:t> </a:t>
            </a:r>
            <a:r>
              <a:rPr lang="en-US" sz="2400" b="0" i="0" u="none">
                <a:solidFill>
                  <a:schemeClr val="dk1"/>
                </a:solidFill>
                <a:latin typeface="Arial"/>
                <a:ea typeface="Arial"/>
                <a:cs typeface="Arial"/>
                <a:sym typeface="Arial"/>
              </a:rPr>
              <a:t>(very influential for later generations; basis of law for Roman Catholic Church)</a:t>
            </a:r>
          </a:p>
          <a:p>
            <a:pPr marL="0" marR="0" lvl="0" indent="0" algn="l" rtl="0">
              <a:lnSpc>
                <a:spcPct val="100000"/>
              </a:lnSpc>
              <a:spcBef>
                <a:spcPts val="1200"/>
              </a:spcBef>
              <a:spcAft>
                <a:spcPts val="0"/>
              </a:spcAft>
              <a:buClr>
                <a:schemeClr val="dk1"/>
              </a:buClr>
              <a:buSzPct val="100000"/>
              <a:buFont typeface="Arial"/>
              <a:buChar char="•"/>
            </a:pPr>
            <a:r>
              <a:rPr lang="en-US" sz="2400" b="0" i="0" u="none">
                <a:solidFill>
                  <a:schemeClr val="dk1"/>
                </a:solidFill>
                <a:latin typeface="Arial"/>
                <a:ea typeface="Arial"/>
                <a:cs typeface="Arial"/>
                <a:sym typeface="Arial"/>
              </a:rPr>
              <a:t>Monumental building program – such </a:t>
            </a:r>
            <a:r>
              <a:rPr lang="en-US" sz="2400" b="0" i="0" u="none">
                <a:solidFill>
                  <a:srgbClr val="FF0000"/>
                </a:solidFill>
                <a:latin typeface="Arial"/>
                <a:ea typeface="Arial"/>
                <a:cs typeface="Arial"/>
                <a:sym typeface="Arial"/>
              </a:rPr>
              <a:t>as </a:t>
            </a:r>
            <a:r>
              <a:rPr lang="en-US" sz="2400" b="1" i="0" u="none">
                <a:solidFill>
                  <a:srgbClr val="FF0000"/>
                </a:solidFill>
                <a:latin typeface="Arial"/>
                <a:ea typeface="Arial"/>
                <a:cs typeface="Arial"/>
                <a:sym typeface="Arial"/>
              </a:rPr>
              <a:t>Hagia Sophia blended Greek, Roman &amp; Persian styles.</a:t>
            </a:r>
          </a:p>
        </p:txBody>
      </p:sp>
      <p:sp>
        <p:nvSpPr>
          <p:cNvPr id="161" name="Shape 161"/>
          <p:cNvSpPr/>
          <p:nvPr/>
        </p:nvSpPr>
        <p:spPr>
          <a:xfrm>
            <a:off x="8001000" y="152400"/>
            <a:ext cx="1143000" cy="914400"/>
          </a:xfrm>
          <a:custGeom>
            <a:avLst/>
            <a:gdLst/>
            <a:ahLst/>
            <a:cxnLst/>
            <a:rect l="0" t="0" r="0" b="0"/>
            <a:pathLst>
              <a:path w="120000" h="120000" extrusionOk="0">
                <a:moveTo>
                  <a:pt x="0" y="45835"/>
                </a:moveTo>
                <a:lnTo>
                  <a:pt x="45836" y="45836"/>
                </a:lnTo>
                <a:lnTo>
                  <a:pt x="60000" y="0"/>
                </a:lnTo>
                <a:lnTo>
                  <a:pt x="74163" y="45836"/>
                </a:lnTo>
                <a:lnTo>
                  <a:pt x="119999" y="45835"/>
                </a:lnTo>
                <a:lnTo>
                  <a:pt x="82917" y="74163"/>
                </a:lnTo>
                <a:lnTo>
                  <a:pt x="97081" y="119999"/>
                </a:lnTo>
                <a:lnTo>
                  <a:pt x="60000" y="91671"/>
                </a:lnTo>
                <a:lnTo>
                  <a:pt x="22918" y="119999"/>
                </a:lnTo>
                <a:lnTo>
                  <a:pt x="37082" y="74163"/>
                </a:lnTo>
                <a:lnTo>
                  <a:pt x="0" y="45835"/>
                </a:lnTo>
                <a:close/>
              </a:path>
            </a:pathLst>
          </a:custGeom>
          <a:solidFill>
            <a:schemeClr val="accent1"/>
          </a:solidFill>
          <a:ln w="55000" cap="flat" cmpd="thickThin">
            <a:solidFill>
              <a:srgbClr val="1E768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a:solidFill>
                <a:schemeClr val="dk1"/>
              </a:solidFill>
              <a:latin typeface="Times New Roman"/>
              <a:ea typeface="Times New Roman"/>
              <a:cs typeface="Times New Roman"/>
              <a:sym typeface="Times New Roman"/>
            </a:endParaRPr>
          </a:p>
        </p:txBody>
      </p:sp>
      <p:pic>
        <p:nvPicPr>
          <p:cNvPr id="162" name="Shape 162" descr="http://upload.wikimedia.org/wikipedia/commons/2/2b/Hagia_Sophia_weekend.jpg"/>
          <p:cNvPicPr preferRelativeResize="0"/>
          <p:nvPr/>
        </p:nvPicPr>
        <p:blipFill rotWithShape="1">
          <a:blip r:embed="rId3">
            <a:alphaModFix/>
          </a:blip>
          <a:srcRect/>
          <a:stretch/>
        </p:blipFill>
        <p:spPr>
          <a:xfrm>
            <a:off x="4038600" y="2286000"/>
            <a:ext cx="4851400" cy="3638549"/>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Shape 531"/>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Recap - </a:t>
            </a:r>
          </a:p>
        </p:txBody>
      </p:sp>
      <p:sp>
        <p:nvSpPr>
          <p:cNvPr id="532" name="Shape 532"/>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What is the most important impact that the geography of Russia has on the country?</a:t>
            </a:r>
          </a:p>
          <a:p>
            <a:pPr marL="365125" marR="0" lvl="0" indent="-263525" algn="l" rtl="0">
              <a:lnSpc>
                <a:spcPct val="100000"/>
              </a:lnSpc>
              <a:spcBef>
                <a:spcPts val="40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How did the Byzantine Empire influence the Russians?</a:t>
            </a:r>
          </a:p>
          <a:p>
            <a:pPr marL="365125" marR="0" lvl="0" indent="-263525" algn="l" rtl="0">
              <a:lnSpc>
                <a:spcPct val="100000"/>
              </a:lnSpc>
              <a:spcBef>
                <a:spcPts val="40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How did the Mongols influence Russia?</a:t>
            </a:r>
          </a:p>
          <a:p>
            <a:pPr marL="365125" marR="0" lvl="0" indent="-263525" algn="l" rtl="0">
              <a:lnSpc>
                <a:spcPct val="100000"/>
              </a:lnSpc>
              <a:spcBef>
                <a:spcPts val="400"/>
              </a:spcBef>
              <a:spcAft>
                <a:spcPts val="0"/>
              </a:spcAft>
              <a:buClr>
                <a:schemeClr val="accent1"/>
              </a:buClr>
              <a:buSzPct val="68000"/>
              <a:buFont typeface="Noto Sans Symbols"/>
              <a:buChar char="▶"/>
            </a:pPr>
            <a:r>
              <a:rPr lang="en-US" sz="2700" b="0" i="0" u="none">
                <a:solidFill>
                  <a:schemeClr val="dk1"/>
                </a:solidFill>
                <a:latin typeface="Rambla"/>
                <a:ea typeface="Rambla"/>
                <a:cs typeface="Rambla"/>
                <a:sym typeface="Rambla"/>
              </a:rPr>
              <a:t>What were the early Russia czars like?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201611" y="79375"/>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Excerpt – Justinian’s Institutes (Law)</a:t>
            </a:r>
          </a:p>
        </p:txBody>
      </p:sp>
      <p:sp>
        <p:nvSpPr>
          <p:cNvPr id="168" name="Shape 168"/>
          <p:cNvSpPr txBox="1">
            <a:spLocks noGrp="1"/>
          </p:cNvSpPr>
          <p:nvPr>
            <p:ph type="body" idx="1"/>
          </p:nvPr>
        </p:nvSpPr>
        <p:spPr>
          <a:xfrm>
            <a:off x="228600" y="1066800"/>
            <a:ext cx="8534399"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74181"/>
              <a:buFont typeface="Noto Sans Symbols"/>
              <a:buChar char="▶"/>
            </a:pPr>
            <a:r>
              <a:rPr lang="en-US" sz="2200" b="0" i="0" u="none" strike="noStrike" cap="none">
                <a:solidFill>
                  <a:schemeClr val="dk1"/>
                </a:solidFill>
                <a:latin typeface="Arial"/>
                <a:ea typeface="Arial"/>
                <a:cs typeface="Arial"/>
                <a:sym typeface="Arial"/>
              </a:rPr>
              <a:t>1.  </a:t>
            </a:r>
            <a:r>
              <a:rPr lang="en-US" sz="2400" b="0" i="0" u="none" strike="noStrike" cap="none">
                <a:solidFill>
                  <a:schemeClr val="dk1"/>
                </a:solidFill>
                <a:latin typeface="Rambla"/>
                <a:ea typeface="Rambla"/>
                <a:cs typeface="Rambla"/>
                <a:sym typeface="Rambla"/>
              </a:rPr>
              <a:t>Slaves are in the power of masters, a power derived from the law of nations: for among all nations it may be remarked that masters have the power of life and death over their slaves, and that everything acquired by the slave is acquired for the master.</a:t>
            </a:r>
          </a:p>
          <a:p>
            <a:pPr marL="365125" marR="0" lvl="0" indent="-263525" algn="l" rtl="0">
              <a:lnSpc>
                <a:spcPct val="100000"/>
              </a:lnSpc>
              <a:spcBef>
                <a:spcPts val="400"/>
              </a:spcBef>
              <a:spcAft>
                <a:spcPts val="0"/>
              </a:spcAft>
              <a:buClr>
                <a:schemeClr val="accent1"/>
              </a:buClr>
              <a:buSzPct val="68000"/>
              <a:buFont typeface="Noto Sans Symbols"/>
              <a:buChar char="▶"/>
            </a:pPr>
            <a:r>
              <a:rPr lang="en-US" sz="2400" b="0" i="0" u="none" strike="noStrike" cap="none">
                <a:solidFill>
                  <a:schemeClr val="dk1"/>
                </a:solidFill>
                <a:latin typeface="Rambla"/>
                <a:ea typeface="Rambla"/>
                <a:cs typeface="Rambla"/>
                <a:sym typeface="Rambla"/>
              </a:rPr>
              <a:t>2. But at the present day none of our subjects may use unrestrained violence towards their slaves, except for a reason recognized by law. For, by a law of the Emperor Antoninus Pius (160 AD), he who without any reason kills his own slave is to be punished equally with one who has killed the slave of another.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body" idx="1"/>
          </p:nvPr>
        </p:nvSpPr>
        <p:spPr>
          <a:xfrm>
            <a:off x="457200" y="1481137"/>
            <a:ext cx="8229600" cy="4525961"/>
          </a:xfrm>
          <a:prstGeom prst="rect">
            <a:avLst/>
          </a:prstGeom>
          <a:noFill/>
          <a:ln>
            <a:noFill/>
          </a:ln>
        </p:spPr>
        <p:txBody>
          <a:bodyPr lIns="91425" tIns="45700" rIns="91425" bIns="45700" anchor="t" anchorCtr="0">
            <a:noAutofit/>
          </a:bodyPr>
          <a:lstStyle/>
          <a:p>
            <a:pPr marL="365125" marR="0" lvl="0" indent="-263525" algn="l" rtl="0">
              <a:lnSpc>
                <a:spcPct val="100000"/>
              </a:lnSpc>
              <a:spcBef>
                <a:spcPts val="0"/>
              </a:spcBef>
              <a:spcAft>
                <a:spcPts val="0"/>
              </a:spcAft>
              <a:buClr>
                <a:schemeClr val="accent1"/>
              </a:buClr>
              <a:buSzPct val="68000"/>
              <a:buFont typeface="Noto Sans Symbols"/>
              <a:buChar char="▶"/>
            </a:pPr>
            <a:r>
              <a:rPr lang="en-US" sz="2700" b="0" i="0" u="none" strike="noStrike" cap="none">
                <a:solidFill>
                  <a:schemeClr val="dk1"/>
                </a:solidFill>
                <a:latin typeface="Rambla"/>
                <a:ea typeface="Rambla"/>
                <a:cs typeface="Rambla"/>
                <a:sym typeface="Rambla"/>
              </a:rPr>
              <a:t>One way in which Hammurabi and Justinian are similar is that they successfully</a:t>
            </a:r>
          </a:p>
          <a:p>
            <a:pPr marL="365125" marR="0" lvl="0" indent="-263525" algn="l" rtl="0">
              <a:lnSpc>
                <a:spcPct val="100000"/>
              </a:lnSpc>
              <a:spcBef>
                <a:spcPts val="400"/>
              </a:spcBef>
              <a:spcAft>
                <a:spcPts val="0"/>
              </a:spcAft>
              <a:buClr>
                <a:schemeClr val="accent1"/>
              </a:buClr>
              <a:buSzPct val="25000"/>
              <a:buFont typeface="Noto Sans Symbols"/>
              <a:buNone/>
            </a:pPr>
            <a:endParaRPr sz="2700" b="0" i="0" u="none" strike="noStrike" cap="none">
              <a:solidFill>
                <a:schemeClr val="dk1"/>
              </a:solidFill>
              <a:latin typeface="Rambla"/>
              <a:ea typeface="Rambla"/>
              <a:cs typeface="Rambla"/>
              <a:sym typeface="Rambla"/>
            </a:endParaRP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strike="noStrike" cap="none">
                <a:solidFill>
                  <a:schemeClr val="dk1"/>
                </a:solidFill>
                <a:latin typeface="Rambla"/>
                <a:ea typeface="Rambla"/>
                <a:cs typeface="Rambla"/>
                <a:sym typeface="Rambla"/>
              </a:rPr>
              <a:t>established public education systems</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strike="noStrike" cap="none">
                <a:solidFill>
                  <a:schemeClr val="dk1"/>
                </a:solidFill>
                <a:latin typeface="Rambla"/>
                <a:ea typeface="Rambla"/>
                <a:cs typeface="Rambla"/>
                <a:sym typeface="Rambla"/>
              </a:rPr>
              <a:t>codified the laws of their empire</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strike="noStrike" cap="none">
                <a:solidFill>
                  <a:schemeClr val="dk1"/>
                </a:solidFill>
                <a:latin typeface="Rambla"/>
                <a:ea typeface="Rambla"/>
                <a:cs typeface="Rambla"/>
                <a:sym typeface="Rambla"/>
              </a:rPr>
              <a:t>instituted democratic governments</a:t>
            </a:r>
          </a:p>
          <a:p>
            <a:pPr marL="365125" marR="0" lvl="0" indent="-263525" algn="l" rtl="0">
              <a:lnSpc>
                <a:spcPct val="100000"/>
              </a:lnSpc>
              <a:spcBef>
                <a:spcPts val="400"/>
              </a:spcBef>
              <a:spcAft>
                <a:spcPts val="0"/>
              </a:spcAft>
              <a:buClr>
                <a:schemeClr val="accent1"/>
              </a:buClr>
              <a:buSzPct val="68000"/>
              <a:buFont typeface="Rambla"/>
              <a:buAutoNum type="arabicPeriod"/>
            </a:pPr>
            <a:r>
              <a:rPr lang="en-US" sz="2700" b="0" i="0" u="none" strike="noStrike" cap="none">
                <a:solidFill>
                  <a:schemeClr val="dk1"/>
                </a:solidFill>
                <a:latin typeface="Rambla"/>
                <a:ea typeface="Rambla"/>
                <a:cs typeface="Rambla"/>
                <a:sym typeface="Rambla"/>
              </a:rPr>
              <a:t>separated church and state</a:t>
            </a:r>
          </a:p>
          <a:p>
            <a:pPr marL="365125" marR="0" lvl="0" indent="-263525" algn="l" rtl="0">
              <a:spcBef>
                <a:spcPts val="400"/>
              </a:spcBef>
              <a:spcAft>
                <a:spcPts val="0"/>
              </a:spcAft>
              <a:buClr>
                <a:schemeClr val="accent1"/>
              </a:buClr>
              <a:buSzPct val="68000"/>
              <a:buFont typeface="Noto Sans Symbols"/>
              <a:buNone/>
            </a:pPr>
            <a:endParaRPr sz="2700" b="0" i="0" u="none">
              <a:solidFill>
                <a:schemeClr val="dk1"/>
              </a:solidFill>
              <a:latin typeface="Rambla"/>
              <a:ea typeface="Rambla"/>
              <a:cs typeface="Rambla"/>
              <a:sym typeface="Rambla"/>
            </a:endParaRPr>
          </a:p>
        </p:txBody>
      </p:sp>
      <p:sp>
        <p:nvSpPr>
          <p:cNvPr id="174" name="Shape 174"/>
          <p:cNvSpPr txBox="1">
            <a:spLocks noGrp="1"/>
          </p:cNvSpPr>
          <p:nvPr>
            <p:ph type="title"/>
          </p:nvPr>
        </p:nvSpPr>
        <p:spPr>
          <a:xfrm>
            <a:off x="201611" y="274637"/>
            <a:ext cx="8485186" cy="12430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2"/>
              </a:buClr>
              <a:buSzPct val="25000"/>
              <a:buFont typeface="Rambla"/>
              <a:buNone/>
            </a:pPr>
            <a:r>
              <a:rPr lang="en-US" sz="4100" b="1" i="0" u="none" strike="noStrike" cap="none">
                <a:solidFill>
                  <a:schemeClr val="dk2"/>
                </a:solidFill>
                <a:latin typeface="Rambla"/>
                <a:ea typeface="Rambla"/>
                <a:cs typeface="Rambla"/>
                <a:sym typeface="Rambla"/>
              </a:rPr>
              <a:t>Practice Regents Question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grpSp>
        <p:nvGrpSpPr>
          <p:cNvPr id="179" name="Shape 179"/>
          <p:cNvGrpSpPr/>
          <p:nvPr/>
        </p:nvGrpSpPr>
        <p:grpSpPr>
          <a:xfrm>
            <a:off x="-119060" y="228600"/>
            <a:ext cx="9144000" cy="6248400"/>
            <a:chOff x="1157287" y="447675"/>
            <a:chExt cx="7453312" cy="4962525"/>
          </a:xfrm>
        </p:grpSpPr>
        <p:pic>
          <p:nvPicPr>
            <p:cNvPr id="180" name="Shape 180" descr="Byzantine Empire"/>
            <p:cNvPicPr preferRelativeResize="0"/>
            <p:nvPr/>
          </p:nvPicPr>
          <p:blipFill rotWithShape="1">
            <a:blip r:embed="rId3">
              <a:alphaModFix/>
            </a:blip>
            <a:srcRect/>
            <a:stretch/>
          </p:blipFill>
          <p:spPr>
            <a:xfrm>
              <a:off x="1295400" y="447675"/>
              <a:ext cx="7315200" cy="4962525"/>
            </a:xfrm>
            <a:prstGeom prst="rect">
              <a:avLst/>
            </a:prstGeom>
            <a:noFill/>
            <a:ln>
              <a:noFill/>
            </a:ln>
          </p:spPr>
        </p:pic>
        <p:sp>
          <p:nvSpPr>
            <p:cNvPr id="181" name="Shape 181"/>
            <p:cNvSpPr txBox="1"/>
            <p:nvPr/>
          </p:nvSpPr>
          <p:spPr>
            <a:xfrm rot="-5400000">
              <a:off x="-1042192" y="2885281"/>
              <a:ext cx="4573586" cy="174625"/>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Times"/>
                <a:buNone/>
              </a:pPr>
              <a:r>
                <a:rPr lang="en-US" sz="600" b="0" i="0" u="none">
                  <a:solidFill>
                    <a:schemeClr val="dk1"/>
                  </a:solidFill>
                  <a:latin typeface="Times"/>
                  <a:ea typeface="Times"/>
                  <a:cs typeface="Times"/>
                  <a:sym typeface="Times"/>
                </a:rPr>
                <a:t>©2003 </a:t>
              </a:r>
              <a:r>
                <a:rPr lang="en-US" sz="800" b="0" i="0" u="none">
                  <a:solidFill>
                    <a:schemeClr val="dk1"/>
                  </a:solidFill>
                  <a:latin typeface="Times"/>
                  <a:ea typeface="Times"/>
                  <a:cs typeface="Times"/>
                  <a:sym typeface="Times"/>
                </a:rPr>
                <a:t>Wadsworth</a:t>
              </a:r>
              <a:r>
                <a:rPr lang="en-US" sz="600" b="0" i="0" u="none">
                  <a:solidFill>
                    <a:schemeClr val="dk1"/>
                  </a:solidFill>
                  <a:latin typeface="Times"/>
                  <a:ea typeface="Times"/>
                  <a:cs typeface="Times"/>
                  <a:sym typeface="Times"/>
                </a:rPr>
                <a:t>, a division of Thomson Learning, Inc.  Thomson Learning</a:t>
              </a:r>
              <a:r>
                <a:rPr lang="en-US" sz="600" b="0" i="0" u="none" baseline="-25000">
                  <a:solidFill>
                    <a:schemeClr val="dk1"/>
                  </a:solidFill>
                  <a:latin typeface="Times"/>
                  <a:ea typeface="Times"/>
                  <a:cs typeface="Times"/>
                  <a:sym typeface="Times"/>
                </a:rPr>
                <a:t>™</a:t>
              </a:r>
              <a:r>
                <a:rPr lang="en-US" sz="600" b="0" i="0" u="none">
                  <a:solidFill>
                    <a:schemeClr val="dk1"/>
                  </a:solidFill>
                  <a:latin typeface="Times"/>
                  <a:ea typeface="Times"/>
                  <a:cs typeface="Times"/>
                  <a:sym typeface="Times"/>
                </a:rPr>
                <a:t> is a trademark used herein under license.</a:t>
              </a:r>
            </a:p>
          </p:txBody>
        </p:sp>
      </p:grpSp>
    </p:spTree>
  </p:cSld>
  <p:clrMapOvr>
    <a:masterClrMapping/>
  </p:clrMapOvr>
</p:sld>
</file>

<file path=ppt/theme/theme1.xml><?xml version="1.0" encoding="utf-8"?>
<a:theme xmlns:a="http://schemas.openxmlformats.org/drawingml/2006/main" name="Concourse">
  <a:themeElements>
    <a:clrScheme name="Concourse">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8_Concourse">
  <a:themeElements>
    <a:clrScheme name="Concourse">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Concourse">
  <a:themeElements>
    <a:clrScheme name="Concourse">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9_Concourse">
  <a:themeElements>
    <a:clrScheme name="Concourse">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Concourse">
  <a:themeElements>
    <a:clrScheme name="Concourse">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1985</Words>
  <Application>Microsoft Office PowerPoint</Application>
  <PresentationFormat>On-screen Show (4:3)</PresentationFormat>
  <Paragraphs>265</Paragraphs>
  <Slides>60</Slides>
  <Notes>60</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60</vt:i4>
      </vt:variant>
    </vt:vector>
  </HeadingPairs>
  <TitlesOfParts>
    <vt:vector size="73" baseType="lpstr">
      <vt:lpstr>Arial</vt:lpstr>
      <vt:lpstr>Rambla</vt:lpstr>
      <vt:lpstr>Times</vt:lpstr>
      <vt:lpstr>Times New Roman</vt:lpstr>
      <vt:lpstr>Verdana</vt:lpstr>
      <vt:lpstr>Comic Sans MS</vt:lpstr>
      <vt:lpstr>Noto Sans Symbols</vt:lpstr>
      <vt:lpstr>Impact</vt:lpstr>
      <vt:lpstr>Concourse</vt:lpstr>
      <vt:lpstr>8_Concourse</vt:lpstr>
      <vt:lpstr>4_Concourse</vt:lpstr>
      <vt:lpstr>9_Concourse</vt:lpstr>
      <vt:lpstr>1_Concourse</vt:lpstr>
      <vt:lpstr>PowerPoint Presentation</vt:lpstr>
      <vt:lpstr>PowerPoint Presentation</vt:lpstr>
      <vt:lpstr>PowerPoint Presentation</vt:lpstr>
      <vt:lpstr>PowerPoint Presentation</vt:lpstr>
      <vt:lpstr>PowerPoint Presentation</vt:lpstr>
      <vt:lpstr>PowerPoint Presentation</vt:lpstr>
      <vt:lpstr>Excerpt – Justinian’s Institutes (Law)</vt:lpstr>
      <vt:lpstr>Practice Regents Question</vt:lpstr>
      <vt:lpstr>PowerPoint Presentation</vt:lpstr>
      <vt:lpstr>PowerPoint Presentation</vt:lpstr>
      <vt:lpstr>Practice AP Question</vt:lpstr>
      <vt:lpstr>PowerPoint Presentation</vt:lpstr>
      <vt:lpstr>PowerPoint Presentation</vt:lpstr>
      <vt:lpstr>Practice Regents Question</vt:lpstr>
      <vt:lpstr>PowerPoint Presentation</vt:lpstr>
      <vt:lpstr>PowerPoint Presentation</vt:lpstr>
      <vt:lpstr>Practice AP Question</vt:lpstr>
      <vt:lpstr>PowerPoint Presentation</vt:lpstr>
      <vt:lpstr>Cultural Impact</vt:lpstr>
      <vt:lpstr>Practice Regents</vt:lpstr>
      <vt:lpstr>PowerPoint Presentation</vt:lpstr>
      <vt:lpstr>Comparison of Christianity</vt:lpstr>
      <vt:lpstr>PowerPoint Presentation</vt:lpstr>
      <vt:lpstr>PowerPoint Presentation</vt:lpstr>
      <vt:lpstr>PowerPoint Presentation</vt:lpstr>
      <vt:lpstr>Pope Urban II</vt:lpstr>
      <vt:lpstr>Council of Clermont - 1095</vt:lpstr>
      <vt:lpstr>PowerPoint Presentation</vt:lpstr>
      <vt:lpstr>Practice Question</vt:lpstr>
      <vt:lpstr>PowerPoint Presentation</vt:lpstr>
      <vt:lpstr>PowerPoint Presentation</vt:lpstr>
      <vt:lpstr>PowerPoint Presentation</vt:lpstr>
      <vt:lpstr>4th Crusade  - 1204</vt:lpstr>
      <vt:lpstr>PowerPoint Presentation</vt:lpstr>
      <vt:lpstr>Practice AP Question</vt:lpstr>
      <vt:lpstr>PowerPoint Presentation</vt:lpstr>
      <vt:lpstr>Practice Regents Question</vt:lpstr>
      <vt:lpstr>Practice Regents Question</vt:lpstr>
      <vt:lpstr>Practice Regents Question</vt:lpstr>
      <vt:lpstr>RUSSIA</vt:lpstr>
      <vt:lpstr>PowerPoint Presentation</vt:lpstr>
      <vt:lpstr>PowerPoint Presentation</vt:lpstr>
      <vt:lpstr>PowerPoint Presentation</vt:lpstr>
      <vt:lpstr>PowerPoint Presentation</vt:lpstr>
      <vt:lpstr>PowerPoint Presentation</vt:lpstr>
      <vt:lpstr>PowerPoint Presentation</vt:lpstr>
      <vt:lpstr>Typical Regents Question</vt:lpstr>
      <vt:lpstr>Byzantine Influence on Russia</vt:lpstr>
      <vt:lpstr>PowerPoint Presentation</vt:lpstr>
      <vt:lpstr>PowerPoint Presentation</vt:lpstr>
      <vt:lpstr>Practice Regents Questions</vt:lpstr>
      <vt:lpstr>January 2014</vt:lpstr>
      <vt:lpstr>PowerPoint Presentation</vt:lpstr>
      <vt:lpstr>PowerPoint Presentation</vt:lpstr>
      <vt:lpstr>PowerPoint Presentation</vt:lpstr>
      <vt:lpstr>PowerPoint Presentation</vt:lpstr>
      <vt:lpstr>PowerPoint Presentation</vt:lpstr>
      <vt:lpstr>Domes, Domes Everywhere….</vt:lpstr>
      <vt:lpstr>Jan 2011 Regents</vt:lpstr>
      <vt:lpstr>Recap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Lyons, Anne</dc:creator>
  <cp:lastModifiedBy>Windows User</cp:lastModifiedBy>
  <cp:revision>1</cp:revision>
  <dcterms:modified xsi:type="dcterms:W3CDTF">2017-01-30T12:12:13Z</dcterms:modified>
</cp:coreProperties>
</file>